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sldSz cx="9144000" cy="5143500" type="screen16x9"/>
  <p:notesSz cx="6858000" cy="9144000"/>
  <p:embeddedFontLst>
    <p:embeddedFont>
      <p:font typeface="Raleway SemiBold" panose="020B0604020202020204" charset="0"/>
      <p:regular r:id="rId38"/>
      <p:bold r:id="rId39"/>
      <p:italic r:id="rId40"/>
      <p:boldItalic r:id="rId41"/>
    </p:embeddedFont>
    <p:embeddedFont>
      <p:font typeface="Book Antiqua" panose="02040602050305030304" pitchFamily="18" charset="0"/>
      <p:regular r:id="rId42"/>
      <p:bold r:id="rId43"/>
      <p:italic r:id="rId44"/>
      <p:boldItalic r:id="rId45"/>
    </p:embeddedFont>
    <p:embeddedFont>
      <p:font typeface="Barlow Light" panose="020B0604020202020204" charset="0"/>
      <p:regular r:id="rId46"/>
      <p:bold r:id="rId47"/>
      <p:italic r:id="rId48"/>
      <p:boldItalic r:id="rId49"/>
    </p:embeddedFont>
    <p:embeddedFont>
      <p:font typeface="Calibri" panose="020F0502020204030204" pitchFamily="34" charset="0"/>
      <p:regular r:id="rId50"/>
      <p:bold r:id="rId51"/>
      <p:italic r:id="rId52"/>
      <p:boldItalic r:id="rId53"/>
    </p:embeddedFont>
    <p:embeddedFont>
      <p:font typeface="Roboto" panose="020B0604020202020204" charset="0"/>
      <p:regular r:id="rId54"/>
      <p:bold r:id="rId55"/>
      <p:italic r:id="rId56"/>
      <p:boldItalic r:id="rId57"/>
    </p:embeddedFont>
    <p:embeddedFont>
      <p:font typeface="Barlow" panose="020B0604020202020204" charset="0"/>
      <p:regular r:id="rId58"/>
      <p:bold r:id="rId59"/>
      <p:italic r:id="rId60"/>
      <p:boldItalic r:id="rId61"/>
    </p:embeddedFont>
    <p:embeddedFont>
      <p:font typeface="Raleway" panose="020B0604020202020204"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6" roundtripDataSignature="AMtx7mhtdM2rh/YreCZ9wBVnxi1ktbgC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font" Target="fonts/font5.fntdata"/><Relationship Id="rId47" Type="http://schemas.openxmlformats.org/officeDocument/2006/relationships/font" Target="fonts/font10.fntdata"/><Relationship Id="rId63" Type="http://schemas.openxmlformats.org/officeDocument/2006/relationships/font" Target="fonts/font26.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font" Target="fonts/font21.fntdata"/><Relationship Id="rId66" Type="http://customschemas.google.com/relationships/presentationmetadata" Target="metadata"/><Relationship Id="rId5" Type="http://schemas.openxmlformats.org/officeDocument/2006/relationships/slide" Target="slides/slide4.xml"/><Relationship Id="rId61" Type="http://schemas.openxmlformats.org/officeDocument/2006/relationships/font" Target="fonts/font2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font" Target="fonts/font19.fntdata"/><Relationship Id="rId64" Type="http://schemas.openxmlformats.org/officeDocument/2006/relationships/font" Target="fonts/font27.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font" Target="fonts/font22.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font" Target="fonts/font17.fntdata"/><Relationship Id="rId62" Type="http://schemas.openxmlformats.org/officeDocument/2006/relationships/font" Target="fonts/font25.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57" Type="http://schemas.openxmlformats.org/officeDocument/2006/relationships/font" Target="fonts/font2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 Id="rId60" Type="http://schemas.openxmlformats.org/officeDocument/2006/relationships/font" Target="fonts/font23.fntdata"/><Relationship Id="rId65" Type="http://schemas.openxmlformats.org/officeDocument/2006/relationships/font" Target="fonts/font28.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2.fntdata"/><Relationship Id="rId34" Type="http://schemas.openxmlformats.org/officeDocument/2006/relationships/slide" Target="slides/slide33.xml"/><Relationship Id="rId50" Type="http://schemas.openxmlformats.org/officeDocument/2006/relationships/font" Target="fonts/font13.fntdata"/><Relationship Id="rId55" Type="http://schemas.openxmlformats.org/officeDocument/2006/relationships/font" Target="fonts/font18.fntdata"/></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 name="Google Shape;6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0" name="Google Shape;15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6" name="Google Shape;1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 name="Google Shape;190;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1" name="Google Shape;221;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9" name="Google Shape;229;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7" name="Google Shape;237;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5" name="Google Shape;245;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0" name="Google Shape;260;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7" name="Google Shape;26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 name="Google Shape;275;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2" name="Google Shape;282;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0" name="Google Shape;290;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7" name="Google Shape;297;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 name="Google Shape;7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5" name="Google Shape;305;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Google Shape;313;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1" name="Google Shape;321;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 name="Google Shape;329;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7" name="Google Shape;337;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9" name="Google Shape;489;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 name="Google Shape;8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 name="Google Shape;10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 name="Google Shape;11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37"/>
          <p:cNvSpPr txBox="1">
            <a:spLocks noGrp="1"/>
          </p:cNvSpPr>
          <p:nvPr>
            <p:ph type="ctrTitle"/>
          </p:nvPr>
        </p:nvSpPr>
        <p:spPr>
          <a:xfrm>
            <a:off x="1076325" y="1863600"/>
            <a:ext cx="4962600" cy="14163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4800"/>
              <a:buNone/>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a:endParaRPr/>
          </a:p>
        </p:txBody>
      </p:sp>
      <p:sp>
        <p:nvSpPr>
          <p:cNvPr id="11" name="Google Shape;11;p37"/>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cSld name="BLANK_1">
    <p:bg>
      <p:bgPr>
        <a:gradFill>
          <a:gsLst>
            <a:gs pos="0">
              <a:schemeClr val="accent1"/>
            </a:gs>
            <a:gs pos="50000">
              <a:schemeClr val="accent1"/>
            </a:gs>
            <a:gs pos="100000">
              <a:schemeClr val="accent2"/>
            </a:gs>
          </a:gsLst>
          <a:lin ang="16200038" scaled="0"/>
        </a:gradFill>
        <a:effectLst/>
      </p:bgPr>
    </p:bg>
    <p:spTree>
      <p:nvGrpSpPr>
        <p:cNvPr id="1" name="Shape 56"/>
        <p:cNvGrpSpPr/>
        <p:nvPr/>
      </p:nvGrpSpPr>
      <p:grpSpPr>
        <a:xfrm>
          <a:off x="0" y="0"/>
          <a:ext cx="0" cy="0"/>
          <a:chOff x="0" y="0"/>
          <a:chExt cx="0" cy="0"/>
        </a:xfrm>
      </p:grpSpPr>
      <p:sp>
        <p:nvSpPr>
          <p:cNvPr id="57" name="Google Shape;57;p46"/>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4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2"/>
        <p:cNvGrpSpPr/>
        <p:nvPr/>
      </p:nvGrpSpPr>
      <p:grpSpPr>
        <a:xfrm>
          <a:off x="0" y="0"/>
          <a:ext cx="0" cy="0"/>
          <a:chOff x="0" y="0"/>
          <a:chExt cx="0" cy="0"/>
        </a:xfrm>
      </p:grpSpPr>
      <p:sp>
        <p:nvSpPr>
          <p:cNvPr id="13" name="Google Shape;13;p38"/>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38"/>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38"/>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16" name="Google Shape;16;p38"/>
          <p:cNvSpPr txBox="1">
            <a:spLocks noGrp="1"/>
          </p:cNvSpPr>
          <p:nvPr>
            <p:ph type="body" idx="1"/>
          </p:nvPr>
        </p:nvSpPr>
        <p:spPr>
          <a:xfrm>
            <a:off x="457200" y="1995750"/>
            <a:ext cx="5640900" cy="26409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a:lvl1pPr>
            <a:lvl2pPr marL="914400" lvl="1" indent="-342900" algn="l">
              <a:lnSpc>
                <a:spcPct val="110000"/>
              </a:lnSpc>
              <a:spcBef>
                <a:spcPts val="600"/>
              </a:spcBef>
              <a:spcAft>
                <a:spcPts val="0"/>
              </a:spcAft>
              <a:buSzPts val="1800"/>
              <a:buChar char="▹"/>
              <a:defRPr/>
            </a:lvl2pPr>
            <a:lvl3pPr marL="1371600" lvl="2" indent="-342900" algn="l">
              <a:lnSpc>
                <a:spcPct val="110000"/>
              </a:lnSpc>
              <a:spcBef>
                <a:spcPts val="600"/>
              </a:spcBef>
              <a:spcAft>
                <a:spcPts val="0"/>
              </a:spcAft>
              <a:buSzPts val="1800"/>
              <a:buChar char="▹"/>
              <a:defRPr/>
            </a:lvl3pPr>
            <a:lvl4pPr marL="1828800" lvl="3" indent="-355600" algn="l">
              <a:lnSpc>
                <a:spcPct val="110000"/>
              </a:lnSpc>
              <a:spcBef>
                <a:spcPts val="600"/>
              </a:spcBef>
              <a:spcAft>
                <a:spcPts val="0"/>
              </a:spcAft>
              <a:buSzPts val="2000"/>
              <a:buChar char="▹"/>
              <a:defRPr/>
            </a:lvl4pPr>
            <a:lvl5pPr marL="2286000" lvl="4" indent="-355600" algn="l">
              <a:lnSpc>
                <a:spcPct val="110000"/>
              </a:lnSpc>
              <a:spcBef>
                <a:spcPts val="600"/>
              </a:spcBef>
              <a:spcAft>
                <a:spcPts val="0"/>
              </a:spcAft>
              <a:buSzPts val="2000"/>
              <a:buChar char="▹"/>
              <a:defRPr/>
            </a:lvl5pPr>
            <a:lvl6pPr marL="2743200" lvl="5" indent="-355600" algn="l">
              <a:lnSpc>
                <a:spcPct val="110000"/>
              </a:lnSpc>
              <a:spcBef>
                <a:spcPts val="600"/>
              </a:spcBef>
              <a:spcAft>
                <a:spcPts val="0"/>
              </a:spcAft>
              <a:buSzPts val="2000"/>
              <a:buChar char="▹"/>
              <a:defRPr/>
            </a:lvl6pPr>
            <a:lvl7pPr marL="3200400" lvl="6" indent="-355600" algn="l">
              <a:lnSpc>
                <a:spcPct val="110000"/>
              </a:lnSpc>
              <a:spcBef>
                <a:spcPts val="600"/>
              </a:spcBef>
              <a:spcAft>
                <a:spcPts val="0"/>
              </a:spcAft>
              <a:buSzPts val="2000"/>
              <a:buChar char="▹"/>
              <a:defRPr/>
            </a:lvl7pPr>
            <a:lvl8pPr marL="3657600" lvl="7" indent="-355600" algn="l">
              <a:lnSpc>
                <a:spcPct val="110000"/>
              </a:lnSpc>
              <a:spcBef>
                <a:spcPts val="600"/>
              </a:spcBef>
              <a:spcAft>
                <a:spcPts val="0"/>
              </a:spcAft>
              <a:buSzPts val="2000"/>
              <a:buChar char="▹"/>
              <a:defRPr/>
            </a:lvl8pPr>
            <a:lvl9pPr marL="4114800" lvl="8" indent="-355600" algn="l">
              <a:lnSpc>
                <a:spcPct val="110000"/>
              </a:lnSpc>
              <a:spcBef>
                <a:spcPts val="600"/>
              </a:spcBef>
              <a:spcAft>
                <a:spcPts val="0"/>
              </a:spcAft>
              <a:buSzPts val="2000"/>
              <a:buChar char="▹"/>
              <a:defRPr/>
            </a:lvl9pPr>
          </a:lstStyle>
          <a:p>
            <a:endParaRPr/>
          </a:p>
        </p:txBody>
      </p:sp>
      <p:sp>
        <p:nvSpPr>
          <p:cNvPr id="17" name="Google Shape;17;p3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8"/>
        <p:cNvGrpSpPr/>
        <p:nvPr/>
      </p:nvGrpSpPr>
      <p:grpSpPr>
        <a:xfrm>
          <a:off x="0" y="0"/>
          <a:ext cx="0" cy="0"/>
          <a:chOff x="0" y="0"/>
          <a:chExt cx="0" cy="0"/>
        </a:xfrm>
      </p:grpSpPr>
      <p:sp>
        <p:nvSpPr>
          <p:cNvPr id="19" name="Google Shape;19;p39"/>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1"/>
        <p:cNvGrpSpPr/>
        <p:nvPr/>
      </p:nvGrpSpPr>
      <p:grpSpPr>
        <a:xfrm>
          <a:off x="0" y="0"/>
          <a:ext cx="0" cy="0"/>
          <a:chOff x="0" y="0"/>
          <a:chExt cx="0" cy="0"/>
        </a:xfrm>
      </p:grpSpPr>
      <p:sp>
        <p:nvSpPr>
          <p:cNvPr id="22" name="Google Shape;22;p40"/>
          <p:cNvSpPr txBox="1">
            <a:spLocks noGrp="1"/>
          </p:cNvSpPr>
          <p:nvPr>
            <p:ph type="ctrTitle"/>
          </p:nvPr>
        </p:nvSpPr>
        <p:spPr>
          <a:xfrm>
            <a:off x="1085850" y="2031025"/>
            <a:ext cx="4676700" cy="1159800"/>
          </a:xfrm>
          <a:prstGeom prst="rect">
            <a:avLst/>
          </a:prstGeom>
          <a:noFill/>
          <a:ln>
            <a:noFill/>
          </a:ln>
        </p:spPr>
        <p:txBody>
          <a:bodyPr spcFirstLastPara="1" wrap="square" lIns="0" tIns="0" rIns="0" bIns="0" anchor="b" anchorCtr="0">
            <a:noAutofit/>
          </a:bodyPr>
          <a:lstStyle>
            <a:lvl1pPr lvl="0" algn="l">
              <a:lnSpc>
                <a:spcPct val="80000"/>
              </a:lnSpc>
              <a:spcBef>
                <a:spcPts val="0"/>
              </a:spcBef>
              <a:spcAft>
                <a:spcPts val="0"/>
              </a:spcAft>
              <a:buSzPts val="4800"/>
              <a:buNone/>
              <a:defRPr sz="4800"/>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a:endParaRPr/>
          </a:p>
        </p:txBody>
      </p:sp>
      <p:sp>
        <p:nvSpPr>
          <p:cNvPr id="23" name="Google Shape;23;p40"/>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a:endParaRPr/>
          </a:p>
        </p:txBody>
      </p:sp>
      <p:sp>
        <p:nvSpPr>
          <p:cNvPr id="24" name="Google Shape;24;p40"/>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accent1"/>
            </a:gs>
            <a:gs pos="50000">
              <a:schemeClr val="accent1"/>
            </a:gs>
            <a:gs pos="100000">
              <a:schemeClr val="accent2"/>
            </a:gs>
          </a:gsLst>
          <a:lin ang="16200038" scaled="0"/>
        </a:gradFill>
        <a:effectLst/>
      </p:bgPr>
    </p:bg>
    <p:spTree>
      <p:nvGrpSpPr>
        <p:cNvPr id="1" name="Shape 25"/>
        <p:cNvGrpSpPr/>
        <p:nvPr/>
      </p:nvGrpSpPr>
      <p:grpSpPr>
        <a:xfrm>
          <a:off x="0" y="0"/>
          <a:ext cx="0" cy="0"/>
          <a:chOff x="0" y="0"/>
          <a:chExt cx="0" cy="0"/>
        </a:xfrm>
      </p:grpSpPr>
      <p:sp>
        <p:nvSpPr>
          <p:cNvPr id="26" name="Google Shape;26;p41"/>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41"/>
          <p:cNvSpPr/>
          <p:nvPr/>
        </p:nvSpPr>
        <p:spPr>
          <a:xfrm rot="5400000">
            <a:off x="-303375" y="927405"/>
            <a:ext cx="1416300" cy="8097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41"/>
          <p:cNvSpPr txBox="1">
            <a:spLocks noGrp="1"/>
          </p:cNvSpPr>
          <p:nvPr>
            <p:ph type="body" idx="1"/>
          </p:nvPr>
        </p:nvSpPr>
        <p:spPr>
          <a:xfrm>
            <a:off x="1039050" y="1028325"/>
            <a:ext cx="4742700" cy="3579900"/>
          </a:xfrm>
          <a:prstGeom prst="rect">
            <a:avLst/>
          </a:prstGeom>
          <a:noFill/>
          <a:ln>
            <a:noFill/>
          </a:ln>
        </p:spPr>
        <p:txBody>
          <a:bodyPr spcFirstLastPara="1" wrap="square" lIns="0" tIns="0" rIns="0" bIns="0" anchor="t" anchorCtr="0">
            <a:noAutofit/>
          </a:bodyPr>
          <a:lstStyle>
            <a:lvl1pPr marL="457200" lvl="0" indent="-431800" algn="l">
              <a:lnSpc>
                <a:spcPct val="110000"/>
              </a:lnSpc>
              <a:spcBef>
                <a:spcPts val="600"/>
              </a:spcBef>
              <a:spcAft>
                <a:spcPts val="0"/>
              </a:spcAft>
              <a:buClr>
                <a:schemeClr val="lt1"/>
              </a:buClr>
              <a:buSzPts val="3200"/>
              <a:buChar char="▸"/>
              <a:defRPr sz="3200">
                <a:solidFill>
                  <a:schemeClr val="lt1"/>
                </a:solidFill>
              </a:defRPr>
            </a:lvl1pPr>
            <a:lvl2pPr marL="914400" lvl="1" indent="-431800" algn="l">
              <a:lnSpc>
                <a:spcPct val="110000"/>
              </a:lnSpc>
              <a:spcBef>
                <a:spcPts val="600"/>
              </a:spcBef>
              <a:spcAft>
                <a:spcPts val="0"/>
              </a:spcAft>
              <a:buClr>
                <a:schemeClr val="lt1"/>
              </a:buClr>
              <a:buSzPts val="3200"/>
              <a:buChar char="▹"/>
              <a:defRPr sz="3200">
                <a:solidFill>
                  <a:schemeClr val="lt1"/>
                </a:solidFill>
              </a:defRPr>
            </a:lvl2pPr>
            <a:lvl3pPr marL="1371600" lvl="2" indent="-431800" algn="l">
              <a:lnSpc>
                <a:spcPct val="110000"/>
              </a:lnSpc>
              <a:spcBef>
                <a:spcPts val="600"/>
              </a:spcBef>
              <a:spcAft>
                <a:spcPts val="0"/>
              </a:spcAft>
              <a:buClr>
                <a:schemeClr val="lt1"/>
              </a:buClr>
              <a:buSzPts val="3200"/>
              <a:buChar char="▹"/>
              <a:defRPr sz="3200">
                <a:solidFill>
                  <a:schemeClr val="lt1"/>
                </a:solidFill>
              </a:defRPr>
            </a:lvl3pPr>
            <a:lvl4pPr marL="1828800" lvl="3" indent="-431800" algn="l">
              <a:lnSpc>
                <a:spcPct val="110000"/>
              </a:lnSpc>
              <a:spcBef>
                <a:spcPts val="600"/>
              </a:spcBef>
              <a:spcAft>
                <a:spcPts val="0"/>
              </a:spcAft>
              <a:buClr>
                <a:schemeClr val="lt1"/>
              </a:buClr>
              <a:buSzPts val="3200"/>
              <a:buChar char="▹"/>
              <a:defRPr sz="3200">
                <a:solidFill>
                  <a:schemeClr val="lt1"/>
                </a:solidFill>
              </a:defRPr>
            </a:lvl4pPr>
            <a:lvl5pPr marL="2286000" lvl="4" indent="-431800" algn="l">
              <a:lnSpc>
                <a:spcPct val="110000"/>
              </a:lnSpc>
              <a:spcBef>
                <a:spcPts val="600"/>
              </a:spcBef>
              <a:spcAft>
                <a:spcPts val="0"/>
              </a:spcAft>
              <a:buClr>
                <a:schemeClr val="lt1"/>
              </a:buClr>
              <a:buSzPts val="3200"/>
              <a:buChar char="▹"/>
              <a:defRPr sz="3200">
                <a:solidFill>
                  <a:schemeClr val="lt1"/>
                </a:solidFill>
              </a:defRPr>
            </a:lvl5pPr>
            <a:lvl6pPr marL="2743200" lvl="5" indent="-431800" algn="l">
              <a:lnSpc>
                <a:spcPct val="110000"/>
              </a:lnSpc>
              <a:spcBef>
                <a:spcPts val="600"/>
              </a:spcBef>
              <a:spcAft>
                <a:spcPts val="0"/>
              </a:spcAft>
              <a:buClr>
                <a:schemeClr val="lt1"/>
              </a:buClr>
              <a:buSzPts val="3200"/>
              <a:buChar char="▹"/>
              <a:defRPr sz="3200">
                <a:solidFill>
                  <a:schemeClr val="lt1"/>
                </a:solidFill>
              </a:defRPr>
            </a:lvl6pPr>
            <a:lvl7pPr marL="3200400" lvl="6" indent="-431800" algn="l">
              <a:lnSpc>
                <a:spcPct val="110000"/>
              </a:lnSpc>
              <a:spcBef>
                <a:spcPts val="600"/>
              </a:spcBef>
              <a:spcAft>
                <a:spcPts val="0"/>
              </a:spcAft>
              <a:buClr>
                <a:schemeClr val="lt1"/>
              </a:buClr>
              <a:buSzPts val="3200"/>
              <a:buChar char="▹"/>
              <a:defRPr sz="3200">
                <a:solidFill>
                  <a:schemeClr val="lt1"/>
                </a:solidFill>
              </a:defRPr>
            </a:lvl7pPr>
            <a:lvl8pPr marL="3657600" lvl="7" indent="-431800" algn="l">
              <a:lnSpc>
                <a:spcPct val="110000"/>
              </a:lnSpc>
              <a:spcBef>
                <a:spcPts val="600"/>
              </a:spcBef>
              <a:spcAft>
                <a:spcPts val="0"/>
              </a:spcAft>
              <a:buClr>
                <a:schemeClr val="lt1"/>
              </a:buClr>
              <a:buSzPts val="3200"/>
              <a:buChar char="▹"/>
              <a:defRPr sz="3200">
                <a:solidFill>
                  <a:schemeClr val="lt1"/>
                </a:solidFill>
              </a:defRPr>
            </a:lvl8pPr>
            <a:lvl9pPr marL="4114800" lvl="8" indent="-431800" algn="l">
              <a:lnSpc>
                <a:spcPct val="110000"/>
              </a:lnSpc>
              <a:spcBef>
                <a:spcPts val="600"/>
              </a:spcBef>
              <a:spcAft>
                <a:spcPts val="0"/>
              </a:spcAft>
              <a:buClr>
                <a:schemeClr val="lt1"/>
              </a:buClr>
              <a:buSzPts val="3200"/>
              <a:buChar char="▹"/>
              <a:defRPr sz="3200">
                <a:solidFill>
                  <a:schemeClr val="lt1"/>
                </a:solidFill>
              </a:defRPr>
            </a:lvl9pPr>
          </a:lstStyle>
          <a:p>
            <a:endParaRPr/>
          </a:p>
        </p:txBody>
      </p:sp>
      <p:sp>
        <p:nvSpPr>
          <p:cNvPr id="29" name="Google Shape;29;p41"/>
          <p:cNvSpPr txBox="1"/>
          <p:nvPr/>
        </p:nvSpPr>
        <p:spPr>
          <a:xfrm>
            <a:off x="19050" y="933775"/>
            <a:ext cx="531000" cy="6537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8600"/>
              <a:buFont typeface="Arial"/>
              <a:buNone/>
            </a:pPr>
            <a:r>
              <a:rPr lang="en" sz="8600" b="1" i="0" u="none" strike="noStrike" cap="none">
                <a:solidFill>
                  <a:schemeClr val="accent2"/>
                </a:solidFill>
                <a:latin typeface="Raleway"/>
                <a:ea typeface="Raleway"/>
                <a:cs typeface="Raleway"/>
                <a:sym typeface="Raleway"/>
              </a:rPr>
              <a:t>“</a:t>
            </a:r>
            <a:endParaRPr sz="8600" b="1" i="0" u="none" strike="noStrike" cap="none">
              <a:solidFill>
                <a:schemeClr val="accent2"/>
              </a:solidFill>
              <a:latin typeface="Raleway"/>
              <a:ea typeface="Raleway"/>
              <a:cs typeface="Raleway"/>
              <a:sym typeface="Raleway"/>
            </a:endParaRPr>
          </a:p>
        </p:txBody>
      </p:sp>
      <p:sp>
        <p:nvSpPr>
          <p:cNvPr id="30" name="Google Shape;30;p4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1"/>
        <p:cNvGrpSpPr/>
        <p:nvPr/>
      </p:nvGrpSpPr>
      <p:grpSpPr>
        <a:xfrm>
          <a:off x="0" y="0"/>
          <a:ext cx="0" cy="0"/>
          <a:chOff x="0" y="0"/>
          <a:chExt cx="0" cy="0"/>
        </a:xfrm>
      </p:grpSpPr>
      <p:sp>
        <p:nvSpPr>
          <p:cNvPr id="32" name="Google Shape;32;p42"/>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42"/>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42"/>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35" name="Google Shape;35;p42"/>
          <p:cNvSpPr txBox="1">
            <a:spLocks noGrp="1"/>
          </p:cNvSpPr>
          <p:nvPr>
            <p:ph type="body" idx="1"/>
          </p:nvPr>
        </p:nvSpPr>
        <p:spPr>
          <a:xfrm>
            <a:off x="457200" y="1995750"/>
            <a:ext cx="2682600" cy="26790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sz="1800"/>
            </a:lvl1pPr>
            <a:lvl2pPr marL="914400" lvl="1" indent="-342900" algn="l">
              <a:lnSpc>
                <a:spcPct val="110000"/>
              </a:lnSpc>
              <a:spcBef>
                <a:spcPts val="600"/>
              </a:spcBef>
              <a:spcAft>
                <a:spcPts val="0"/>
              </a:spcAft>
              <a:buSzPts val="1800"/>
              <a:buChar char="▹"/>
              <a:defRPr sz="1800"/>
            </a:lvl2pPr>
            <a:lvl3pPr marL="1371600" lvl="2" indent="-342900" algn="l">
              <a:lnSpc>
                <a:spcPct val="110000"/>
              </a:lnSpc>
              <a:spcBef>
                <a:spcPts val="600"/>
              </a:spcBef>
              <a:spcAft>
                <a:spcPts val="0"/>
              </a:spcAft>
              <a:buSzPts val="1800"/>
              <a:buChar char="▹"/>
              <a:defRPr sz="1800"/>
            </a:lvl3pPr>
            <a:lvl4pPr marL="1828800" lvl="3" indent="-342900" algn="l">
              <a:lnSpc>
                <a:spcPct val="110000"/>
              </a:lnSpc>
              <a:spcBef>
                <a:spcPts val="600"/>
              </a:spcBef>
              <a:spcAft>
                <a:spcPts val="0"/>
              </a:spcAft>
              <a:buSzPts val="1800"/>
              <a:buChar char="▹"/>
              <a:defRPr sz="1800"/>
            </a:lvl4pPr>
            <a:lvl5pPr marL="2286000" lvl="4" indent="-342900" algn="l">
              <a:lnSpc>
                <a:spcPct val="110000"/>
              </a:lnSpc>
              <a:spcBef>
                <a:spcPts val="600"/>
              </a:spcBef>
              <a:spcAft>
                <a:spcPts val="0"/>
              </a:spcAft>
              <a:buSzPts val="1800"/>
              <a:buChar char="▹"/>
              <a:defRPr sz="1800"/>
            </a:lvl5pPr>
            <a:lvl6pPr marL="2743200" lvl="5" indent="-342900" algn="l">
              <a:lnSpc>
                <a:spcPct val="110000"/>
              </a:lnSpc>
              <a:spcBef>
                <a:spcPts val="600"/>
              </a:spcBef>
              <a:spcAft>
                <a:spcPts val="0"/>
              </a:spcAft>
              <a:buSzPts val="1800"/>
              <a:buChar char="▹"/>
              <a:defRPr sz="1800"/>
            </a:lvl6pPr>
            <a:lvl7pPr marL="3200400" lvl="6" indent="-342900" algn="l">
              <a:lnSpc>
                <a:spcPct val="110000"/>
              </a:lnSpc>
              <a:spcBef>
                <a:spcPts val="600"/>
              </a:spcBef>
              <a:spcAft>
                <a:spcPts val="0"/>
              </a:spcAft>
              <a:buSzPts val="1800"/>
              <a:buChar char="▹"/>
              <a:defRPr sz="1800"/>
            </a:lvl7pPr>
            <a:lvl8pPr marL="3657600" lvl="7" indent="-342900" algn="l">
              <a:lnSpc>
                <a:spcPct val="110000"/>
              </a:lnSpc>
              <a:spcBef>
                <a:spcPts val="600"/>
              </a:spcBef>
              <a:spcAft>
                <a:spcPts val="0"/>
              </a:spcAft>
              <a:buSzPts val="1800"/>
              <a:buChar char="▹"/>
              <a:defRPr sz="1800"/>
            </a:lvl8pPr>
            <a:lvl9pPr marL="4114800" lvl="8" indent="-342900" algn="l">
              <a:lnSpc>
                <a:spcPct val="110000"/>
              </a:lnSpc>
              <a:spcBef>
                <a:spcPts val="600"/>
              </a:spcBef>
              <a:spcAft>
                <a:spcPts val="0"/>
              </a:spcAft>
              <a:buSzPts val="1800"/>
              <a:buChar char="▹"/>
              <a:defRPr sz="1800"/>
            </a:lvl9pPr>
          </a:lstStyle>
          <a:p>
            <a:endParaRPr/>
          </a:p>
        </p:txBody>
      </p:sp>
      <p:sp>
        <p:nvSpPr>
          <p:cNvPr id="36" name="Google Shape;36;p42"/>
          <p:cNvSpPr txBox="1">
            <a:spLocks noGrp="1"/>
          </p:cNvSpPr>
          <p:nvPr>
            <p:ph type="body" idx="2"/>
          </p:nvPr>
        </p:nvSpPr>
        <p:spPr>
          <a:xfrm>
            <a:off x="3415578" y="1995750"/>
            <a:ext cx="2682600" cy="26790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sz="1800"/>
            </a:lvl1pPr>
            <a:lvl2pPr marL="914400" lvl="1" indent="-342900" algn="l">
              <a:lnSpc>
                <a:spcPct val="110000"/>
              </a:lnSpc>
              <a:spcBef>
                <a:spcPts val="600"/>
              </a:spcBef>
              <a:spcAft>
                <a:spcPts val="0"/>
              </a:spcAft>
              <a:buSzPts val="1800"/>
              <a:buChar char="▹"/>
              <a:defRPr sz="1800"/>
            </a:lvl2pPr>
            <a:lvl3pPr marL="1371600" lvl="2" indent="-342900" algn="l">
              <a:lnSpc>
                <a:spcPct val="110000"/>
              </a:lnSpc>
              <a:spcBef>
                <a:spcPts val="600"/>
              </a:spcBef>
              <a:spcAft>
                <a:spcPts val="0"/>
              </a:spcAft>
              <a:buSzPts val="1800"/>
              <a:buChar char="▹"/>
              <a:defRPr sz="1800"/>
            </a:lvl3pPr>
            <a:lvl4pPr marL="1828800" lvl="3" indent="-342900" algn="l">
              <a:lnSpc>
                <a:spcPct val="110000"/>
              </a:lnSpc>
              <a:spcBef>
                <a:spcPts val="600"/>
              </a:spcBef>
              <a:spcAft>
                <a:spcPts val="0"/>
              </a:spcAft>
              <a:buSzPts val="1800"/>
              <a:buChar char="▹"/>
              <a:defRPr sz="1800"/>
            </a:lvl4pPr>
            <a:lvl5pPr marL="2286000" lvl="4" indent="-342900" algn="l">
              <a:lnSpc>
                <a:spcPct val="110000"/>
              </a:lnSpc>
              <a:spcBef>
                <a:spcPts val="600"/>
              </a:spcBef>
              <a:spcAft>
                <a:spcPts val="0"/>
              </a:spcAft>
              <a:buSzPts val="1800"/>
              <a:buChar char="▹"/>
              <a:defRPr sz="1800"/>
            </a:lvl5pPr>
            <a:lvl6pPr marL="2743200" lvl="5" indent="-342900" algn="l">
              <a:lnSpc>
                <a:spcPct val="110000"/>
              </a:lnSpc>
              <a:spcBef>
                <a:spcPts val="600"/>
              </a:spcBef>
              <a:spcAft>
                <a:spcPts val="0"/>
              </a:spcAft>
              <a:buSzPts val="1800"/>
              <a:buChar char="▹"/>
              <a:defRPr sz="1800"/>
            </a:lvl6pPr>
            <a:lvl7pPr marL="3200400" lvl="6" indent="-342900" algn="l">
              <a:lnSpc>
                <a:spcPct val="110000"/>
              </a:lnSpc>
              <a:spcBef>
                <a:spcPts val="600"/>
              </a:spcBef>
              <a:spcAft>
                <a:spcPts val="0"/>
              </a:spcAft>
              <a:buSzPts val="1800"/>
              <a:buChar char="▹"/>
              <a:defRPr sz="1800"/>
            </a:lvl7pPr>
            <a:lvl8pPr marL="3657600" lvl="7" indent="-342900" algn="l">
              <a:lnSpc>
                <a:spcPct val="110000"/>
              </a:lnSpc>
              <a:spcBef>
                <a:spcPts val="600"/>
              </a:spcBef>
              <a:spcAft>
                <a:spcPts val="0"/>
              </a:spcAft>
              <a:buSzPts val="1800"/>
              <a:buChar char="▹"/>
              <a:defRPr sz="1800"/>
            </a:lvl8pPr>
            <a:lvl9pPr marL="4114800" lvl="8" indent="-342900" algn="l">
              <a:lnSpc>
                <a:spcPct val="110000"/>
              </a:lnSpc>
              <a:spcBef>
                <a:spcPts val="600"/>
              </a:spcBef>
              <a:spcAft>
                <a:spcPts val="0"/>
              </a:spcAft>
              <a:buSzPts val="1800"/>
              <a:buChar char="▹"/>
              <a:defRPr sz="1800"/>
            </a:lvl9pPr>
          </a:lstStyle>
          <a:p>
            <a:endParaRPr/>
          </a:p>
        </p:txBody>
      </p:sp>
      <p:sp>
        <p:nvSpPr>
          <p:cNvPr id="37" name="Google Shape;37;p4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8"/>
        <p:cNvGrpSpPr/>
        <p:nvPr/>
      </p:nvGrpSpPr>
      <p:grpSpPr>
        <a:xfrm>
          <a:off x="0" y="0"/>
          <a:ext cx="0" cy="0"/>
          <a:chOff x="0" y="0"/>
          <a:chExt cx="0" cy="0"/>
        </a:xfrm>
      </p:grpSpPr>
      <p:sp>
        <p:nvSpPr>
          <p:cNvPr id="39" name="Google Shape;39;p43"/>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43"/>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43"/>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42" name="Google Shape;42;p43"/>
          <p:cNvSpPr txBox="1">
            <a:spLocks noGrp="1"/>
          </p:cNvSpPr>
          <p:nvPr>
            <p:ph type="body" idx="1"/>
          </p:nvPr>
        </p:nvSpPr>
        <p:spPr>
          <a:xfrm>
            <a:off x="457200" y="1995750"/>
            <a:ext cx="2563500" cy="2679000"/>
          </a:xfrm>
          <a:prstGeom prst="rect">
            <a:avLst/>
          </a:prstGeom>
          <a:noFill/>
          <a:ln>
            <a:noFill/>
          </a:ln>
        </p:spPr>
        <p:txBody>
          <a:bodyPr spcFirstLastPara="1" wrap="square" lIns="0" tIns="0" rIns="0" bIns="0" anchor="t" anchorCtr="0">
            <a:noAutofit/>
          </a:bodyPr>
          <a:lstStyle>
            <a:lvl1pPr marL="457200" lvl="0" indent="-330200" algn="l">
              <a:lnSpc>
                <a:spcPct val="110000"/>
              </a:lnSpc>
              <a:spcBef>
                <a:spcPts val="600"/>
              </a:spcBef>
              <a:spcAft>
                <a:spcPts val="0"/>
              </a:spcAft>
              <a:buSzPts val="1600"/>
              <a:buChar char="▸"/>
              <a:defRPr sz="1600"/>
            </a:lvl1pPr>
            <a:lvl2pPr marL="914400" lvl="1" indent="-330200" algn="l">
              <a:lnSpc>
                <a:spcPct val="110000"/>
              </a:lnSpc>
              <a:spcBef>
                <a:spcPts val="600"/>
              </a:spcBef>
              <a:spcAft>
                <a:spcPts val="0"/>
              </a:spcAft>
              <a:buSzPts val="1600"/>
              <a:buChar char="▹"/>
              <a:defRPr sz="1600"/>
            </a:lvl2pPr>
            <a:lvl3pPr marL="1371600" lvl="2" indent="-330200" algn="l">
              <a:lnSpc>
                <a:spcPct val="110000"/>
              </a:lnSpc>
              <a:spcBef>
                <a:spcPts val="600"/>
              </a:spcBef>
              <a:spcAft>
                <a:spcPts val="0"/>
              </a:spcAft>
              <a:buSzPts val="1600"/>
              <a:buChar char="▹"/>
              <a:defRPr sz="1600"/>
            </a:lvl3pPr>
            <a:lvl4pPr marL="1828800" lvl="3" indent="-330200" algn="l">
              <a:lnSpc>
                <a:spcPct val="110000"/>
              </a:lnSpc>
              <a:spcBef>
                <a:spcPts val="600"/>
              </a:spcBef>
              <a:spcAft>
                <a:spcPts val="0"/>
              </a:spcAft>
              <a:buSzPts val="1600"/>
              <a:buChar char="▹"/>
              <a:defRPr sz="1600"/>
            </a:lvl4pPr>
            <a:lvl5pPr marL="2286000" lvl="4" indent="-330200" algn="l">
              <a:lnSpc>
                <a:spcPct val="110000"/>
              </a:lnSpc>
              <a:spcBef>
                <a:spcPts val="600"/>
              </a:spcBef>
              <a:spcAft>
                <a:spcPts val="0"/>
              </a:spcAft>
              <a:buSzPts val="1600"/>
              <a:buChar char="▹"/>
              <a:defRPr sz="1600"/>
            </a:lvl5pPr>
            <a:lvl6pPr marL="2743200" lvl="5" indent="-330200" algn="l">
              <a:lnSpc>
                <a:spcPct val="110000"/>
              </a:lnSpc>
              <a:spcBef>
                <a:spcPts val="600"/>
              </a:spcBef>
              <a:spcAft>
                <a:spcPts val="0"/>
              </a:spcAft>
              <a:buSzPts val="1600"/>
              <a:buChar char="▹"/>
              <a:defRPr sz="1600"/>
            </a:lvl6pPr>
            <a:lvl7pPr marL="3200400" lvl="6" indent="-330200" algn="l">
              <a:lnSpc>
                <a:spcPct val="110000"/>
              </a:lnSpc>
              <a:spcBef>
                <a:spcPts val="600"/>
              </a:spcBef>
              <a:spcAft>
                <a:spcPts val="0"/>
              </a:spcAft>
              <a:buSzPts val="1600"/>
              <a:buChar char="▹"/>
              <a:defRPr sz="1600"/>
            </a:lvl7pPr>
            <a:lvl8pPr marL="3657600" lvl="7" indent="-330200" algn="l">
              <a:lnSpc>
                <a:spcPct val="110000"/>
              </a:lnSpc>
              <a:spcBef>
                <a:spcPts val="600"/>
              </a:spcBef>
              <a:spcAft>
                <a:spcPts val="0"/>
              </a:spcAft>
              <a:buSzPts val="1600"/>
              <a:buChar char="▹"/>
              <a:defRPr sz="1600"/>
            </a:lvl8pPr>
            <a:lvl9pPr marL="4114800" lvl="8" indent="-330200" algn="l">
              <a:lnSpc>
                <a:spcPct val="110000"/>
              </a:lnSpc>
              <a:spcBef>
                <a:spcPts val="600"/>
              </a:spcBef>
              <a:spcAft>
                <a:spcPts val="0"/>
              </a:spcAft>
              <a:buSzPts val="1600"/>
              <a:buChar char="▹"/>
              <a:defRPr sz="1600"/>
            </a:lvl9pPr>
          </a:lstStyle>
          <a:p>
            <a:endParaRPr/>
          </a:p>
        </p:txBody>
      </p:sp>
      <p:sp>
        <p:nvSpPr>
          <p:cNvPr id="43" name="Google Shape;43;p43"/>
          <p:cNvSpPr txBox="1">
            <a:spLocks noGrp="1"/>
          </p:cNvSpPr>
          <p:nvPr>
            <p:ph type="body" idx="2"/>
          </p:nvPr>
        </p:nvSpPr>
        <p:spPr>
          <a:xfrm>
            <a:off x="3290250" y="1995750"/>
            <a:ext cx="2563500" cy="2679000"/>
          </a:xfrm>
          <a:prstGeom prst="rect">
            <a:avLst/>
          </a:prstGeom>
          <a:noFill/>
          <a:ln>
            <a:noFill/>
          </a:ln>
        </p:spPr>
        <p:txBody>
          <a:bodyPr spcFirstLastPara="1" wrap="square" lIns="0" tIns="0" rIns="0" bIns="0" anchor="t" anchorCtr="0">
            <a:noAutofit/>
          </a:bodyPr>
          <a:lstStyle>
            <a:lvl1pPr marL="457200" lvl="0" indent="-330200" algn="l">
              <a:lnSpc>
                <a:spcPct val="110000"/>
              </a:lnSpc>
              <a:spcBef>
                <a:spcPts val="600"/>
              </a:spcBef>
              <a:spcAft>
                <a:spcPts val="0"/>
              </a:spcAft>
              <a:buSzPts val="1600"/>
              <a:buChar char="▸"/>
              <a:defRPr sz="1600"/>
            </a:lvl1pPr>
            <a:lvl2pPr marL="914400" lvl="1" indent="-330200" algn="l">
              <a:lnSpc>
                <a:spcPct val="110000"/>
              </a:lnSpc>
              <a:spcBef>
                <a:spcPts val="600"/>
              </a:spcBef>
              <a:spcAft>
                <a:spcPts val="0"/>
              </a:spcAft>
              <a:buSzPts val="1600"/>
              <a:buChar char="▹"/>
              <a:defRPr sz="1600"/>
            </a:lvl2pPr>
            <a:lvl3pPr marL="1371600" lvl="2" indent="-330200" algn="l">
              <a:lnSpc>
                <a:spcPct val="110000"/>
              </a:lnSpc>
              <a:spcBef>
                <a:spcPts val="600"/>
              </a:spcBef>
              <a:spcAft>
                <a:spcPts val="0"/>
              </a:spcAft>
              <a:buSzPts val="1600"/>
              <a:buChar char="▹"/>
              <a:defRPr sz="1600"/>
            </a:lvl3pPr>
            <a:lvl4pPr marL="1828800" lvl="3" indent="-330200" algn="l">
              <a:lnSpc>
                <a:spcPct val="110000"/>
              </a:lnSpc>
              <a:spcBef>
                <a:spcPts val="600"/>
              </a:spcBef>
              <a:spcAft>
                <a:spcPts val="0"/>
              </a:spcAft>
              <a:buSzPts val="1600"/>
              <a:buChar char="▹"/>
              <a:defRPr sz="1600"/>
            </a:lvl4pPr>
            <a:lvl5pPr marL="2286000" lvl="4" indent="-330200" algn="l">
              <a:lnSpc>
                <a:spcPct val="110000"/>
              </a:lnSpc>
              <a:spcBef>
                <a:spcPts val="600"/>
              </a:spcBef>
              <a:spcAft>
                <a:spcPts val="0"/>
              </a:spcAft>
              <a:buSzPts val="1600"/>
              <a:buChar char="▹"/>
              <a:defRPr sz="1600"/>
            </a:lvl5pPr>
            <a:lvl6pPr marL="2743200" lvl="5" indent="-330200" algn="l">
              <a:lnSpc>
                <a:spcPct val="110000"/>
              </a:lnSpc>
              <a:spcBef>
                <a:spcPts val="600"/>
              </a:spcBef>
              <a:spcAft>
                <a:spcPts val="0"/>
              </a:spcAft>
              <a:buSzPts val="1600"/>
              <a:buChar char="▹"/>
              <a:defRPr sz="1600"/>
            </a:lvl6pPr>
            <a:lvl7pPr marL="3200400" lvl="6" indent="-330200" algn="l">
              <a:lnSpc>
                <a:spcPct val="110000"/>
              </a:lnSpc>
              <a:spcBef>
                <a:spcPts val="600"/>
              </a:spcBef>
              <a:spcAft>
                <a:spcPts val="0"/>
              </a:spcAft>
              <a:buSzPts val="1600"/>
              <a:buChar char="▹"/>
              <a:defRPr sz="1600"/>
            </a:lvl7pPr>
            <a:lvl8pPr marL="3657600" lvl="7" indent="-330200" algn="l">
              <a:lnSpc>
                <a:spcPct val="110000"/>
              </a:lnSpc>
              <a:spcBef>
                <a:spcPts val="600"/>
              </a:spcBef>
              <a:spcAft>
                <a:spcPts val="0"/>
              </a:spcAft>
              <a:buSzPts val="1600"/>
              <a:buChar char="▹"/>
              <a:defRPr sz="1600"/>
            </a:lvl8pPr>
            <a:lvl9pPr marL="4114800" lvl="8" indent="-330200" algn="l">
              <a:lnSpc>
                <a:spcPct val="110000"/>
              </a:lnSpc>
              <a:spcBef>
                <a:spcPts val="600"/>
              </a:spcBef>
              <a:spcAft>
                <a:spcPts val="0"/>
              </a:spcAft>
              <a:buSzPts val="1600"/>
              <a:buChar char="▹"/>
              <a:defRPr sz="1600"/>
            </a:lvl9pPr>
          </a:lstStyle>
          <a:p>
            <a:endParaRPr/>
          </a:p>
        </p:txBody>
      </p:sp>
      <p:sp>
        <p:nvSpPr>
          <p:cNvPr id="44" name="Google Shape;44;p43"/>
          <p:cNvSpPr txBox="1">
            <a:spLocks noGrp="1"/>
          </p:cNvSpPr>
          <p:nvPr>
            <p:ph type="body" idx="3"/>
          </p:nvPr>
        </p:nvSpPr>
        <p:spPr>
          <a:xfrm>
            <a:off x="6123300" y="1995750"/>
            <a:ext cx="2563500" cy="2679000"/>
          </a:xfrm>
          <a:prstGeom prst="rect">
            <a:avLst/>
          </a:prstGeom>
          <a:noFill/>
          <a:ln>
            <a:noFill/>
          </a:ln>
        </p:spPr>
        <p:txBody>
          <a:bodyPr spcFirstLastPara="1" wrap="square" lIns="0" tIns="0" rIns="0" bIns="0" anchor="t" anchorCtr="0">
            <a:noAutofit/>
          </a:bodyPr>
          <a:lstStyle>
            <a:lvl1pPr marL="457200" lvl="0" indent="-330200" algn="l">
              <a:lnSpc>
                <a:spcPct val="110000"/>
              </a:lnSpc>
              <a:spcBef>
                <a:spcPts val="600"/>
              </a:spcBef>
              <a:spcAft>
                <a:spcPts val="0"/>
              </a:spcAft>
              <a:buSzPts val="1600"/>
              <a:buChar char="▸"/>
              <a:defRPr sz="1600"/>
            </a:lvl1pPr>
            <a:lvl2pPr marL="914400" lvl="1" indent="-330200" algn="l">
              <a:lnSpc>
                <a:spcPct val="110000"/>
              </a:lnSpc>
              <a:spcBef>
                <a:spcPts val="600"/>
              </a:spcBef>
              <a:spcAft>
                <a:spcPts val="0"/>
              </a:spcAft>
              <a:buSzPts val="1600"/>
              <a:buChar char="▹"/>
              <a:defRPr sz="1600"/>
            </a:lvl2pPr>
            <a:lvl3pPr marL="1371600" lvl="2" indent="-330200" algn="l">
              <a:lnSpc>
                <a:spcPct val="110000"/>
              </a:lnSpc>
              <a:spcBef>
                <a:spcPts val="600"/>
              </a:spcBef>
              <a:spcAft>
                <a:spcPts val="0"/>
              </a:spcAft>
              <a:buSzPts val="1600"/>
              <a:buChar char="▹"/>
              <a:defRPr sz="1600"/>
            </a:lvl3pPr>
            <a:lvl4pPr marL="1828800" lvl="3" indent="-330200" algn="l">
              <a:lnSpc>
                <a:spcPct val="110000"/>
              </a:lnSpc>
              <a:spcBef>
                <a:spcPts val="600"/>
              </a:spcBef>
              <a:spcAft>
                <a:spcPts val="0"/>
              </a:spcAft>
              <a:buSzPts val="1600"/>
              <a:buChar char="▹"/>
              <a:defRPr sz="1600"/>
            </a:lvl4pPr>
            <a:lvl5pPr marL="2286000" lvl="4" indent="-330200" algn="l">
              <a:lnSpc>
                <a:spcPct val="110000"/>
              </a:lnSpc>
              <a:spcBef>
                <a:spcPts val="600"/>
              </a:spcBef>
              <a:spcAft>
                <a:spcPts val="0"/>
              </a:spcAft>
              <a:buSzPts val="1600"/>
              <a:buChar char="▹"/>
              <a:defRPr sz="1600"/>
            </a:lvl5pPr>
            <a:lvl6pPr marL="2743200" lvl="5" indent="-330200" algn="l">
              <a:lnSpc>
                <a:spcPct val="110000"/>
              </a:lnSpc>
              <a:spcBef>
                <a:spcPts val="600"/>
              </a:spcBef>
              <a:spcAft>
                <a:spcPts val="0"/>
              </a:spcAft>
              <a:buSzPts val="1600"/>
              <a:buChar char="▹"/>
              <a:defRPr sz="1600"/>
            </a:lvl6pPr>
            <a:lvl7pPr marL="3200400" lvl="6" indent="-330200" algn="l">
              <a:lnSpc>
                <a:spcPct val="110000"/>
              </a:lnSpc>
              <a:spcBef>
                <a:spcPts val="600"/>
              </a:spcBef>
              <a:spcAft>
                <a:spcPts val="0"/>
              </a:spcAft>
              <a:buSzPts val="1600"/>
              <a:buChar char="▹"/>
              <a:defRPr sz="1600"/>
            </a:lvl7pPr>
            <a:lvl8pPr marL="3657600" lvl="7" indent="-330200" algn="l">
              <a:lnSpc>
                <a:spcPct val="110000"/>
              </a:lnSpc>
              <a:spcBef>
                <a:spcPts val="600"/>
              </a:spcBef>
              <a:spcAft>
                <a:spcPts val="0"/>
              </a:spcAft>
              <a:buSzPts val="1600"/>
              <a:buChar char="▹"/>
              <a:defRPr sz="1600"/>
            </a:lvl8pPr>
            <a:lvl9pPr marL="4114800" lvl="8" indent="-330200" algn="l">
              <a:lnSpc>
                <a:spcPct val="110000"/>
              </a:lnSpc>
              <a:spcBef>
                <a:spcPts val="600"/>
              </a:spcBef>
              <a:spcAft>
                <a:spcPts val="0"/>
              </a:spcAft>
              <a:buSzPts val="1600"/>
              <a:buChar char="▹"/>
              <a:defRPr sz="1600"/>
            </a:lvl9pPr>
          </a:lstStyle>
          <a:p>
            <a:endParaRPr/>
          </a:p>
        </p:txBody>
      </p:sp>
      <p:sp>
        <p:nvSpPr>
          <p:cNvPr id="45" name="Google Shape;45;p4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sp>
        <p:nvSpPr>
          <p:cNvPr id="47" name="Google Shape;47;p44"/>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44"/>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44"/>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50" name="Google Shape;50;p4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
        <p:cNvGrpSpPr/>
        <p:nvPr/>
      </p:nvGrpSpPr>
      <p:grpSpPr>
        <a:xfrm>
          <a:off x="0" y="0"/>
          <a:ext cx="0" cy="0"/>
          <a:chOff x="0" y="0"/>
          <a:chExt cx="0" cy="0"/>
        </a:xfrm>
      </p:grpSpPr>
      <p:sp>
        <p:nvSpPr>
          <p:cNvPr id="52" name="Google Shape;52;p45"/>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45"/>
          <p:cNvSpPr/>
          <p:nvPr/>
        </p:nvSpPr>
        <p:spPr>
          <a:xfrm rot="5400000">
            <a:off x="-100350" y="4448760"/>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45"/>
          <p:cNvSpPr txBox="1">
            <a:spLocks noGrp="1"/>
          </p:cNvSpPr>
          <p:nvPr>
            <p:ph type="body" idx="1"/>
          </p:nvPr>
        </p:nvSpPr>
        <p:spPr>
          <a:xfrm>
            <a:off x="457200" y="4406309"/>
            <a:ext cx="8229600" cy="519600"/>
          </a:xfrm>
          <a:prstGeom prst="rect">
            <a:avLst/>
          </a:prstGeom>
          <a:noFill/>
          <a:ln>
            <a:noFill/>
          </a:ln>
        </p:spPr>
        <p:txBody>
          <a:bodyPr spcFirstLastPara="1" wrap="square" lIns="0" tIns="0" rIns="0" bIns="0" anchor="t" anchorCtr="0">
            <a:noAutofit/>
          </a:bodyPr>
          <a:lstStyle>
            <a:lvl1pPr marL="457200" lvl="0" indent="-228600" algn="l">
              <a:lnSpc>
                <a:spcPct val="110000"/>
              </a:lnSpc>
              <a:spcBef>
                <a:spcPts val="360"/>
              </a:spcBef>
              <a:spcAft>
                <a:spcPts val="0"/>
              </a:spcAft>
              <a:buSzPts val="1800"/>
              <a:buNone/>
              <a:defRPr sz="1800"/>
            </a:lvl1pPr>
          </a:lstStyle>
          <a:p>
            <a:endParaRPr/>
          </a:p>
        </p:txBody>
      </p:sp>
      <p:sp>
        <p:nvSpPr>
          <p:cNvPr id="55" name="Google Shape;55;p4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36"/>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1pPr>
            <a:lvl2pPr marR="0" lvl="1"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2pPr>
            <a:lvl3pPr marR="0" lvl="2"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3pPr>
            <a:lvl4pPr marR="0" lvl="3"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4pPr>
            <a:lvl5pPr marR="0" lvl="4"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5pPr>
            <a:lvl6pPr marR="0" lvl="5"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6pPr>
            <a:lvl7pPr marR="0" lvl="6"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7pPr>
            <a:lvl8pPr marR="0" lvl="7"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8pPr>
            <a:lvl9pPr marR="0" lvl="8" algn="l" rtl="0">
              <a:lnSpc>
                <a:spcPct val="80000"/>
              </a:lnSpc>
              <a:spcBef>
                <a:spcPts val="0"/>
              </a:spcBef>
              <a:spcAft>
                <a:spcPts val="0"/>
              </a:spcAft>
              <a:buClr>
                <a:schemeClr val="accent2"/>
              </a:buClr>
              <a:buSzPts val="4800"/>
              <a:buFont typeface="Raleway SemiBold"/>
              <a:buNone/>
              <a:defRPr sz="4800" b="0" i="0" u="none" strike="noStrike" cap="none">
                <a:solidFill>
                  <a:schemeClr val="accent2"/>
                </a:solidFill>
                <a:latin typeface="Raleway SemiBold"/>
                <a:ea typeface="Raleway SemiBold"/>
                <a:cs typeface="Raleway SemiBold"/>
                <a:sym typeface="Raleway SemiBold"/>
              </a:defRPr>
            </a:lvl9pPr>
          </a:lstStyle>
          <a:p>
            <a:endParaRPr/>
          </a:p>
        </p:txBody>
      </p:sp>
      <p:sp>
        <p:nvSpPr>
          <p:cNvPr id="7" name="Google Shape;7;p36"/>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endParaRPr/>
          </a:p>
        </p:txBody>
      </p:sp>
      <p:sp>
        <p:nvSpPr>
          <p:cNvPr id="8" name="Google Shape;8;p3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
          <p:cNvSpPr txBox="1">
            <a:spLocks noGrp="1"/>
          </p:cNvSpPr>
          <p:nvPr>
            <p:ph type="ctrTitle"/>
          </p:nvPr>
        </p:nvSpPr>
        <p:spPr>
          <a:xfrm>
            <a:off x="1076325" y="1863600"/>
            <a:ext cx="7363200" cy="1416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4800"/>
              <a:buNone/>
            </a:pPr>
            <a:r>
              <a:rPr lang="en" sz="4300"/>
              <a:t>Métodos de Avaliação de IHC - Avaliação Heurística</a:t>
            </a:r>
            <a:endParaRPr sz="4300"/>
          </a:p>
        </p:txBody>
      </p:sp>
      <p:sp>
        <p:nvSpPr>
          <p:cNvPr id="64" name="Google Shape;64;p1"/>
          <p:cNvSpPr txBox="1">
            <a:spLocks noGrp="1"/>
          </p:cNvSpPr>
          <p:nvPr>
            <p:ph type="ctrTitle"/>
          </p:nvPr>
        </p:nvSpPr>
        <p:spPr>
          <a:xfrm>
            <a:off x="1076325" y="3536175"/>
            <a:ext cx="4962600" cy="12777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SzPts val="4800"/>
              <a:buNone/>
            </a:pPr>
            <a:endParaRPr sz="1900"/>
          </a:p>
          <a:p>
            <a:pPr marL="0" lvl="0" indent="0" algn="l" rtl="0">
              <a:lnSpc>
                <a:spcPct val="90000"/>
              </a:lnSpc>
              <a:spcBef>
                <a:spcPts val="0"/>
              </a:spcBef>
              <a:spcAft>
                <a:spcPts val="0"/>
              </a:spcAft>
              <a:buSzPts val="4800"/>
              <a:buNone/>
            </a:pPr>
            <a:endParaRPr sz="190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0"/>
          <p:cNvSpPr txBox="1">
            <a:spLocks noGrp="1"/>
          </p:cNvSpPr>
          <p:nvPr>
            <p:ph type="body" idx="1"/>
          </p:nvPr>
        </p:nvSpPr>
        <p:spPr>
          <a:xfrm>
            <a:off x="476100" y="3965925"/>
            <a:ext cx="8191800" cy="1103100"/>
          </a:xfrm>
          <a:prstGeom prst="rect">
            <a:avLst/>
          </a:prstGeom>
          <a:noFill/>
          <a:ln>
            <a:noFill/>
          </a:ln>
        </p:spPr>
        <p:txBody>
          <a:bodyPr spcFirstLastPara="1" wrap="square" lIns="0" tIns="0" rIns="0" bIns="0" anchor="t" anchorCtr="0">
            <a:noAutofit/>
          </a:bodyPr>
          <a:lstStyle/>
          <a:p>
            <a:pPr marL="0" lvl="0" indent="0" algn="ctr" rtl="0">
              <a:lnSpc>
                <a:spcPct val="110000"/>
              </a:lnSpc>
              <a:spcBef>
                <a:spcPts val="600"/>
              </a:spcBef>
              <a:spcAft>
                <a:spcPts val="0"/>
              </a:spcAft>
              <a:buSzPts val="1800"/>
              <a:buNone/>
            </a:pPr>
            <a:r>
              <a:rPr lang="en" sz="1600" b="1">
                <a:latin typeface="Barlow"/>
                <a:ea typeface="Barlow"/>
                <a:cs typeface="Barlow"/>
                <a:sym typeface="Barlow"/>
              </a:rPr>
              <a:t>Realçar texto em um artigo no Medium parece familiar e muito parecido com a mesma atividade em um livro com um pincel marcador de texto.</a:t>
            </a:r>
            <a:endParaRPr sz="1600" b="1">
              <a:latin typeface="Barlow"/>
              <a:ea typeface="Barlow"/>
              <a:cs typeface="Barlow"/>
              <a:sym typeface="Barlow"/>
            </a:endParaRPr>
          </a:p>
          <a:p>
            <a:pPr marL="0" lvl="0" indent="0" algn="l" rtl="0">
              <a:lnSpc>
                <a:spcPct val="110000"/>
              </a:lnSpc>
              <a:spcBef>
                <a:spcPts val="600"/>
              </a:spcBef>
              <a:spcAft>
                <a:spcPts val="0"/>
              </a:spcAft>
              <a:buSzPts val="1800"/>
              <a:buNone/>
            </a:pPr>
            <a:endParaRPr sz="1600" b="1">
              <a:latin typeface="Barlow"/>
              <a:ea typeface="Barlow"/>
              <a:cs typeface="Barlow"/>
              <a:sym typeface="Barlow"/>
            </a:endParaRPr>
          </a:p>
        </p:txBody>
      </p:sp>
      <p:sp>
        <p:nvSpPr>
          <p:cNvPr id="137" name="Google Shape;137;p1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10</a:t>
            </a:fld>
            <a:endParaRPr/>
          </a:p>
        </p:txBody>
      </p:sp>
      <p:pic>
        <p:nvPicPr>
          <p:cNvPr id="139" name="Google Shape;139;p10" descr="Medium Highlight Text"/>
          <p:cNvPicPr preferRelativeResize="0"/>
          <p:nvPr/>
        </p:nvPicPr>
        <p:blipFill rotWithShape="1">
          <a:blip r:embed="rId3">
            <a:alphaModFix/>
          </a:blip>
          <a:srcRect/>
          <a:stretch/>
        </p:blipFill>
        <p:spPr>
          <a:xfrm>
            <a:off x="1909836" y="195397"/>
            <a:ext cx="5324324" cy="3677775"/>
          </a:xfrm>
          <a:prstGeom prst="rect">
            <a:avLst/>
          </a:prstGeom>
          <a:noFill/>
          <a:ln w="9525" cap="flat" cmpd="sng">
            <a:solidFill>
              <a:srgbClr val="000000"/>
            </a:solidFill>
            <a:prstDash val="solid"/>
            <a:round/>
            <a:headEnd type="none" w="sm" len="sm"/>
            <a:tailEnd type="none" w="sm" len="sm"/>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1"/>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Heurísticas de Nielsen</a:t>
            </a:r>
            <a:endParaRPr/>
          </a:p>
        </p:txBody>
      </p:sp>
      <p:sp>
        <p:nvSpPr>
          <p:cNvPr id="145" name="Google Shape;145;p11"/>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Font typeface="Barlow"/>
              <a:buChar char="▸"/>
            </a:pPr>
            <a:r>
              <a:rPr lang="en" b="1">
                <a:latin typeface="Barlow"/>
                <a:ea typeface="Barlow"/>
                <a:cs typeface="Barlow"/>
                <a:sym typeface="Barlow"/>
              </a:rPr>
              <a:t>3. Controle e liberdade do usuário</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A interface deve permitir que o usuário desfaça e refaça suas ações;</a:t>
            </a:r>
            <a:endParaRPr/>
          </a:p>
          <a:p>
            <a:pPr marL="914400" lvl="1" indent="-342900" algn="l" rtl="0">
              <a:lnSpc>
                <a:spcPct val="110000"/>
              </a:lnSpc>
              <a:spcBef>
                <a:spcPts val="0"/>
              </a:spcBef>
              <a:spcAft>
                <a:spcPts val="0"/>
              </a:spcAft>
              <a:buSzPts val="1800"/>
              <a:buChar char="▹"/>
            </a:pPr>
            <a:r>
              <a:rPr lang="en"/>
              <a:t>Os usuários frequentemente realizam ações equivocadas no sistema e precisam de uma “saída de emergência” clara para sair do estado indesejado sem ter de percorrer um diálogo extenso.</a:t>
            </a:r>
            <a:endParaRPr/>
          </a:p>
        </p:txBody>
      </p:sp>
      <p:sp>
        <p:nvSpPr>
          <p:cNvPr id="146" name="Google Shape;146;p1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11</a:t>
            </a:fld>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2"/>
          <p:cNvSpPr txBox="1">
            <a:spLocks noGrp="1"/>
          </p:cNvSpPr>
          <p:nvPr>
            <p:ph type="body" idx="1"/>
          </p:nvPr>
        </p:nvSpPr>
        <p:spPr>
          <a:xfrm>
            <a:off x="476100" y="4042125"/>
            <a:ext cx="8191800" cy="11031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800"/>
              <a:buNone/>
            </a:pPr>
            <a:r>
              <a:rPr lang="en" sz="1600" b="1">
                <a:highlight>
                  <a:srgbClr val="FFFFFF"/>
                </a:highlight>
                <a:latin typeface="Barlow"/>
                <a:ea typeface="Barlow"/>
                <a:cs typeface="Barlow"/>
                <a:sym typeface="Barlow"/>
              </a:rPr>
              <a:t>Aplicativo permite ao usuário modificar ou cancelar o pedido. Parece algo simples, mas é isso que gera a fidelização do cliente, causando a sensação de domínio e segurança.</a:t>
            </a:r>
            <a:endParaRPr sz="1600" b="1">
              <a:highlight>
                <a:srgbClr val="FFFFFF"/>
              </a:highlight>
              <a:latin typeface="Barlow"/>
              <a:ea typeface="Barlow"/>
              <a:cs typeface="Barlow"/>
              <a:sym typeface="Barlow"/>
            </a:endParaRPr>
          </a:p>
          <a:p>
            <a:pPr marL="0" lvl="0" indent="0" algn="l" rtl="0">
              <a:lnSpc>
                <a:spcPct val="115000"/>
              </a:lnSpc>
              <a:spcBef>
                <a:spcPts val="2400"/>
              </a:spcBef>
              <a:spcAft>
                <a:spcPts val="0"/>
              </a:spcAft>
              <a:buSzPts val="1800"/>
              <a:buNone/>
            </a:pPr>
            <a:endParaRPr sz="1100">
              <a:solidFill>
                <a:srgbClr val="000000"/>
              </a:solidFill>
              <a:latin typeface="Arial"/>
              <a:ea typeface="Arial"/>
              <a:cs typeface="Arial"/>
              <a:sym typeface="Arial"/>
            </a:endParaRPr>
          </a:p>
          <a:p>
            <a:pPr marL="0" lvl="0" indent="0" algn="ctr" rtl="0">
              <a:lnSpc>
                <a:spcPct val="110000"/>
              </a:lnSpc>
              <a:spcBef>
                <a:spcPts val="600"/>
              </a:spcBef>
              <a:spcAft>
                <a:spcPts val="0"/>
              </a:spcAft>
              <a:buSzPts val="1800"/>
              <a:buNone/>
            </a:pPr>
            <a:endParaRPr sz="1600" b="1">
              <a:latin typeface="Barlow"/>
              <a:ea typeface="Barlow"/>
              <a:cs typeface="Barlow"/>
              <a:sym typeface="Barlow"/>
            </a:endParaRPr>
          </a:p>
          <a:p>
            <a:pPr marL="0" lvl="0" indent="0" algn="l" rtl="0">
              <a:lnSpc>
                <a:spcPct val="110000"/>
              </a:lnSpc>
              <a:spcBef>
                <a:spcPts val="600"/>
              </a:spcBef>
              <a:spcAft>
                <a:spcPts val="0"/>
              </a:spcAft>
              <a:buSzPts val="1800"/>
              <a:buNone/>
            </a:pPr>
            <a:endParaRPr sz="1600" b="1">
              <a:latin typeface="Barlow"/>
              <a:ea typeface="Barlow"/>
              <a:cs typeface="Barlow"/>
              <a:sym typeface="Barlow"/>
            </a:endParaRPr>
          </a:p>
        </p:txBody>
      </p:sp>
      <p:sp>
        <p:nvSpPr>
          <p:cNvPr id="153" name="Google Shape;153;p1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12</a:t>
            </a:fld>
            <a:endParaRPr/>
          </a:p>
        </p:txBody>
      </p:sp>
      <p:pic>
        <p:nvPicPr>
          <p:cNvPr id="155" name="Google Shape;155;p12"/>
          <p:cNvPicPr preferRelativeResize="0"/>
          <p:nvPr/>
        </p:nvPicPr>
        <p:blipFill rotWithShape="1">
          <a:blip r:embed="rId3">
            <a:alphaModFix/>
          </a:blip>
          <a:srcRect l="22766" t="9270" r="24557" b="9050"/>
          <a:stretch/>
        </p:blipFill>
        <p:spPr>
          <a:xfrm>
            <a:off x="2498650" y="349600"/>
            <a:ext cx="4146700" cy="3616325"/>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3"/>
          <p:cNvSpPr txBox="1">
            <a:spLocks noGrp="1"/>
          </p:cNvSpPr>
          <p:nvPr>
            <p:ph type="body" idx="1"/>
          </p:nvPr>
        </p:nvSpPr>
        <p:spPr>
          <a:xfrm>
            <a:off x="476100" y="4042125"/>
            <a:ext cx="8191800" cy="11031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800"/>
              <a:buNone/>
            </a:pPr>
            <a:r>
              <a:rPr lang="en" sz="1600" b="1">
                <a:highlight>
                  <a:srgbClr val="FFFFFF"/>
                </a:highlight>
                <a:latin typeface="Barlow"/>
                <a:ea typeface="Barlow"/>
                <a:cs typeface="Barlow"/>
                <a:sym typeface="Barlow"/>
              </a:rPr>
              <a:t>O usuário pode adicionar a foto aos favoritos e também pode removê-lo da sessão a qualquer momento.</a:t>
            </a:r>
            <a:endParaRPr sz="1600" b="1">
              <a:highlight>
                <a:srgbClr val="FFFFFF"/>
              </a:highlight>
              <a:latin typeface="Barlow"/>
              <a:ea typeface="Barlow"/>
              <a:cs typeface="Barlow"/>
              <a:sym typeface="Barlow"/>
            </a:endParaRPr>
          </a:p>
          <a:p>
            <a:pPr marL="0" lvl="0" indent="0" algn="l" rtl="0">
              <a:lnSpc>
                <a:spcPct val="115000"/>
              </a:lnSpc>
              <a:spcBef>
                <a:spcPts val="2400"/>
              </a:spcBef>
              <a:spcAft>
                <a:spcPts val="0"/>
              </a:spcAft>
              <a:buSzPts val="1800"/>
              <a:buNone/>
            </a:pPr>
            <a:endParaRPr sz="1100">
              <a:solidFill>
                <a:srgbClr val="000000"/>
              </a:solidFill>
              <a:latin typeface="Arial"/>
              <a:ea typeface="Arial"/>
              <a:cs typeface="Arial"/>
              <a:sym typeface="Arial"/>
            </a:endParaRPr>
          </a:p>
          <a:p>
            <a:pPr marL="0" lvl="0" indent="0" algn="ctr" rtl="0">
              <a:lnSpc>
                <a:spcPct val="115000"/>
              </a:lnSpc>
              <a:spcBef>
                <a:spcPts val="0"/>
              </a:spcBef>
              <a:spcAft>
                <a:spcPts val="0"/>
              </a:spcAft>
              <a:buSzPts val="1800"/>
              <a:buNone/>
            </a:pPr>
            <a:endParaRPr sz="1600" b="1">
              <a:highlight>
                <a:srgbClr val="FFFFFF"/>
              </a:highlight>
              <a:latin typeface="Barlow"/>
              <a:ea typeface="Barlow"/>
              <a:cs typeface="Barlow"/>
              <a:sym typeface="Barlow"/>
            </a:endParaRPr>
          </a:p>
          <a:p>
            <a:pPr marL="0" lvl="0" indent="0" algn="l" rtl="0">
              <a:lnSpc>
                <a:spcPct val="115000"/>
              </a:lnSpc>
              <a:spcBef>
                <a:spcPts val="2400"/>
              </a:spcBef>
              <a:spcAft>
                <a:spcPts val="0"/>
              </a:spcAft>
              <a:buSzPts val="1800"/>
              <a:buNone/>
            </a:pPr>
            <a:endParaRPr sz="1100">
              <a:solidFill>
                <a:srgbClr val="000000"/>
              </a:solidFill>
              <a:latin typeface="Arial"/>
              <a:ea typeface="Arial"/>
              <a:cs typeface="Arial"/>
              <a:sym typeface="Arial"/>
            </a:endParaRPr>
          </a:p>
          <a:p>
            <a:pPr marL="0" lvl="0" indent="0" algn="ctr" rtl="0">
              <a:lnSpc>
                <a:spcPct val="110000"/>
              </a:lnSpc>
              <a:spcBef>
                <a:spcPts val="600"/>
              </a:spcBef>
              <a:spcAft>
                <a:spcPts val="0"/>
              </a:spcAft>
              <a:buSzPts val="1800"/>
              <a:buNone/>
            </a:pPr>
            <a:endParaRPr sz="1600" b="1">
              <a:latin typeface="Barlow"/>
              <a:ea typeface="Barlow"/>
              <a:cs typeface="Barlow"/>
              <a:sym typeface="Barlow"/>
            </a:endParaRPr>
          </a:p>
          <a:p>
            <a:pPr marL="0" lvl="0" indent="0" algn="l" rtl="0">
              <a:lnSpc>
                <a:spcPct val="110000"/>
              </a:lnSpc>
              <a:spcBef>
                <a:spcPts val="600"/>
              </a:spcBef>
              <a:spcAft>
                <a:spcPts val="0"/>
              </a:spcAft>
              <a:buSzPts val="1800"/>
              <a:buNone/>
            </a:pPr>
            <a:endParaRPr sz="1600" b="1">
              <a:latin typeface="Barlow"/>
              <a:ea typeface="Barlow"/>
              <a:cs typeface="Barlow"/>
              <a:sym typeface="Barlow"/>
            </a:endParaRPr>
          </a:p>
        </p:txBody>
      </p:sp>
      <p:sp>
        <p:nvSpPr>
          <p:cNvPr id="161" name="Google Shape;161;p1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13</a:t>
            </a:fld>
            <a:endParaRPr/>
          </a:p>
        </p:txBody>
      </p:sp>
      <p:pic>
        <p:nvPicPr>
          <p:cNvPr id="163" name="Google Shape;163;p13"/>
          <p:cNvPicPr preferRelativeResize="0"/>
          <p:nvPr/>
        </p:nvPicPr>
        <p:blipFill rotWithShape="1">
          <a:blip r:embed="rId3">
            <a:alphaModFix/>
          </a:blip>
          <a:srcRect l="26706" t="8724" r="26691" b="10191"/>
          <a:stretch/>
        </p:blipFill>
        <p:spPr>
          <a:xfrm>
            <a:off x="2719600" y="350400"/>
            <a:ext cx="3704800" cy="3625274"/>
          </a:xfrm>
          <a:prstGeom prst="rect">
            <a:avLst/>
          </a:prstGeom>
          <a:noFill/>
          <a:ln>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4"/>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Heurísticas de Nielsen</a:t>
            </a:r>
            <a:endParaRPr/>
          </a:p>
        </p:txBody>
      </p:sp>
      <p:sp>
        <p:nvSpPr>
          <p:cNvPr id="169" name="Google Shape;169;p14"/>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Font typeface="Barlow"/>
              <a:buChar char="▸"/>
            </a:pPr>
            <a:r>
              <a:rPr lang="en" b="1">
                <a:latin typeface="Barlow"/>
                <a:ea typeface="Barlow"/>
                <a:cs typeface="Barlow"/>
                <a:sym typeface="Barlow"/>
              </a:rPr>
              <a:t>4. Consistência e padronização</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Os usuários não devem ter de se perguntar se palavras, situações ou ações diferentes significam a mesma coisa. O designer deve seguir as convenções da plataforma ou do ambiente computacional.</a:t>
            </a:r>
            <a:endParaRPr/>
          </a:p>
        </p:txBody>
      </p:sp>
      <p:sp>
        <p:nvSpPr>
          <p:cNvPr id="170" name="Google Shape;170;p1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14</a:t>
            </a:fld>
            <a:endParaRPr/>
          </a:p>
        </p:txBody>
      </p:sp>
      <p:sp>
        <p:nvSpPr>
          <p:cNvPr id="172" name="Google Shape;172;p14"/>
          <p:cNvSpPr/>
          <p:nvPr/>
        </p:nvSpPr>
        <p:spPr>
          <a:xfrm>
            <a:off x="1388320" y="3493264"/>
            <a:ext cx="1368300" cy="576000"/>
          </a:xfrm>
          <a:prstGeom prst="roundRect">
            <a:avLst>
              <a:gd name="adj" fmla="val 16667"/>
            </a:avLst>
          </a:prstGeom>
          <a:solidFill>
            <a:srgbClr val="FFFFFF"/>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800"/>
              <a:buFont typeface="Arial"/>
              <a:buNone/>
            </a:pPr>
            <a:r>
              <a:rPr lang="en" sz="1800" b="1" i="0" u="none" strike="noStrike" cap="none">
                <a:solidFill>
                  <a:srgbClr val="000000"/>
                </a:solidFill>
                <a:latin typeface="Roboto"/>
                <a:ea typeface="Roboto"/>
                <a:cs typeface="Roboto"/>
                <a:sym typeface="Roboto"/>
              </a:rPr>
              <a:t>Curtir</a:t>
            </a:r>
            <a:endParaRPr sz="1800" b="1" i="0" u="none" strike="noStrike" cap="none">
              <a:solidFill>
                <a:srgbClr val="000000"/>
              </a:solidFill>
              <a:latin typeface="Roboto"/>
              <a:ea typeface="Roboto"/>
              <a:cs typeface="Roboto"/>
              <a:sym typeface="Roboto"/>
            </a:endParaRPr>
          </a:p>
        </p:txBody>
      </p:sp>
      <p:pic>
        <p:nvPicPr>
          <p:cNvPr id="173" name="Google Shape;173;p14" descr="Thumbs Up on Apple iOS 12.2"/>
          <p:cNvPicPr preferRelativeResize="0"/>
          <p:nvPr/>
        </p:nvPicPr>
        <p:blipFill rotWithShape="1">
          <a:blip r:embed="rId3">
            <a:alphaModFix/>
          </a:blip>
          <a:srcRect/>
          <a:stretch/>
        </p:blipFill>
        <p:spPr>
          <a:xfrm>
            <a:off x="1460328" y="3565272"/>
            <a:ext cx="432048" cy="432049"/>
          </a:xfrm>
          <a:prstGeom prst="rect">
            <a:avLst/>
          </a:prstGeom>
          <a:noFill/>
          <a:ln>
            <a:noFill/>
          </a:ln>
        </p:spPr>
      </p:pic>
      <p:sp>
        <p:nvSpPr>
          <p:cNvPr id="174" name="Google Shape;174;p14"/>
          <p:cNvSpPr/>
          <p:nvPr/>
        </p:nvSpPr>
        <p:spPr>
          <a:xfrm>
            <a:off x="3116512" y="3493264"/>
            <a:ext cx="1512300" cy="576000"/>
          </a:xfrm>
          <a:prstGeom prst="roundRect">
            <a:avLst>
              <a:gd name="adj" fmla="val 16667"/>
            </a:avLst>
          </a:prstGeom>
          <a:solidFill>
            <a:srgbClr val="FFFFFF"/>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800"/>
              <a:buFont typeface="Arial"/>
              <a:buNone/>
            </a:pPr>
            <a:r>
              <a:rPr lang="en" sz="1800" b="1" i="0" u="none" strike="noStrike" cap="none">
                <a:solidFill>
                  <a:srgbClr val="000000"/>
                </a:solidFill>
                <a:latin typeface="Roboto"/>
                <a:ea typeface="Roboto"/>
                <a:cs typeface="Roboto"/>
                <a:sym typeface="Roboto"/>
              </a:rPr>
              <a:t>Gostar</a:t>
            </a:r>
            <a:endParaRPr sz="1800" b="1" i="0" u="none" strike="noStrike" cap="none">
              <a:solidFill>
                <a:srgbClr val="000000"/>
              </a:solidFill>
              <a:latin typeface="Roboto"/>
              <a:ea typeface="Roboto"/>
              <a:cs typeface="Roboto"/>
              <a:sym typeface="Roboto"/>
            </a:endParaRPr>
          </a:p>
        </p:txBody>
      </p:sp>
      <p:pic>
        <p:nvPicPr>
          <p:cNvPr id="175" name="Google Shape;175;p14" descr="Thumbs Up on Microsoft Windows 10 October 2018 Update"/>
          <p:cNvPicPr preferRelativeResize="0"/>
          <p:nvPr/>
        </p:nvPicPr>
        <p:blipFill rotWithShape="1">
          <a:blip r:embed="rId4">
            <a:alphaModFix/>
          </a:blip>
          <a:srcRect/>
          <a:stretch/>
        </p:blipFill>
        <p:spPr>
          <a:xfrm>
            <a:off x="3212224" y="3541120"/>
            <a:ext cx="480351" cy="480352"/>
          </a:xfrm>
          <a:prstGeom prst="rect">
            <a:avLst/>
          </a:prstGeom>
          <a:noFill/>
          <a:ln>
            <a:noFill/>
          </a:ln>
        </p:spPr>
      </p:pic>
      <p:sp>
        <p:nvSpPr>
          <p:cNvPr id="176" name="Google Shape;176;p14"/>
          <p:cNvSpPr/>
          <p:nvPr/>
        </p:nvSpPr>
        <p:spPr>
          <a:xfrm>
            <a:off x="4866780" y="3493264"/>
            <a:ext cx="1210800" cy="576000"/>
          </a:xfrm>
          <a:prstGeom prst="roundRect">
            <a:avLst>
              <a:gd name="adj" fmla="val 16667"/>
            </a:avLst>
          </a:prstGeom>
          <a:solidFill>
            <a:srgbClr val="FFFFFF"/>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800"/>
              <a:buFont typeface="Arial"/>
              <a:buNone/>
            </a:pPr>
            <a:r>
              <a:rPr lang="en" sz="1800" b="1" i="0" u="none" strike="noStrike" cap="none">
                <a:solidFill>
                  <a:srgbClr val="000000"/>
                </a:solidFill>
                <a:latin typeface="Roboto"/>
                <a:ea typeface="Roboto"/>
                <a:cs typeface="Roboto"/>
                <a:sym typeface="Roboto"/>
              </a:rPr>
              <a:t>Like</a:t>
            </a:r>
            <a:endParaRPr sz="1800" b="1" i="0" u="none" strike="noStrike" cap="none">
              <a:solidFill>
                <a:srgbClr val="000000"/>
              </a:solidFill>
              <a:latin typeface="Roboto"/>
              <a:ea typeface="Roboto"/>
              <a:cs typeface="Roboto"/>
              <a:sym typeface="Roboto"/>
            </a:endParaRPr>
          </a:p>
        </p:txBody>
      </p:sp>
      <p:pic>
        <p:nvPicPr>
          <p:cNvPr id="177" name="Google Shape;177;p14" descr="Thumbs Up on HTC Sense 7"/>
          <p:cNvPicPr preferRelativeResize="0"/>
          <p:nvPr/>
        </p:nvPicPr>
        <p:blipFill rotWithShape="1">
          <a:blip r:embed="rId5">
            <a:alphaModFix/>
          </a:blip>
          <a:srcRect/>
          <a:stretch/>
        </p:blipFill>
        <p:spPr>
          <a:xfrm>
            <a:off x="4997402" y="3553420"/>
            <a:ext cx="455752" cy="455752"/>
          </a:xfrm>
          <a:prstGeom prst="rect">
            <a:avLst/>
          </a:prstGeom>
          <a:noFill/>
          <a:ln>
            <a:noFill/>
          </a:ln>
        </p:spPr>
      </p:pic>
      <p:sp>
        <p:nvSpPr>
          <p:cNvPr id="178" name="Google Shape;178;p14"/>
          <p:cNvSpPr/>
          <p:nvPr/>
        </p:nvSpPr>
        <p:spPr>
          <a:xfrm>
            <a:off x="6387398" y="3493264"/>
            <a:ext cx="1368300" cy="576000"/>
          </a:xfrm>
          <a:prstGeom prst="roundRect">
            <a:avLst>
              <a:gd name="adj" fmla="val 16667"/>
            </a:avLst>
          </a:prstGeom>
          <a:solidFill>
            <a:srgbClr val="FFFFFF"/>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800"/>
              <a:buFont typeface="Arial"/>
              <a:buNone/>
            </a:pPr>
            <a:r>
              <a:rPr lang="en" sz="1800" b="1" i="0" u="none" strike="noStrike" cap="none">
                <a:solidFill>
                  <a:srgbClr val="000000"/>
                </a:solidFill>
                <a:latin typeface="Roboto"/>
                <a:ea typeface="Roboto"/>
                <a:cs typeface="Roboto"/>
                <a:sym typeface="Roboto"/>
              </a:rPr>
              <a:t>Curtir</a:t>
            </a:r>
            <a:endParaRPr sz="1800" b="1" i="0" u="none" strike="noStrike" cap="none">
              <a:solidFill>
                <a:srgbClr val="000000"/>
              </a:solidFill>
              <a:latin typeface="Roboto"/>
              <a:ea typeface="Roboto"/>
              <a:cs typeface="Roboto"/>
              <a:sym typeface="Roboto"/>
            </a:endParaRPr>
          </a:p>
        </p:txBody>
      </p:sp>
      <p:sp>
        <p:nvSpPr>
          <p:cNvPr id="179" name="Google Shape;179;p14"/>
          <p:cNvSpPr txBox="1"/>
          <p:nvPr/>
        </p:nvSpPr>
        <p:spPr>
          <a:xfrm>
            <a:off x="6448450" y="3519686"/>
            <a:ext cx="587100" cy="523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1" i="0" u="none" strike="noStrike" cap="none">
                <a:solidFill>
                  <a:srgbClr val="00B0F0"/>
                </a:solidFill>
                <a:latin typeface="Roboto"/>
                <a:ea typeface="Roboto"/>
                <a:cs typeface="Roboto"/>
                <a:sym typeface="Roboto"/>
              </a:rPr>
              <a:t>+1</a:t>
            </a:r>
            <a:endParaRPr sz="2800" b="1" i="0" u="none" strike="noStrike" cap="none">
              <a:solidFill>
                <a:srgbClr val="00B0F0"/>
              </a:solidFill>
              <a:latin typeface="Roboto"/>
              <a:ea typeface="Roboto"/>
              <a:cs typeface="Roboto"/>
              <a:sym typeface="Roboto"/>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5"/>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Heurísticas de Nielsen</a:t>
            </a:r>
            <a:endParaRPr/>
          </a:p>
        </p:txBody>
      </p:sp>
      <p:sp>
        <p:nvSpPr>
          <p:cNvPr id="185" name="Google Shape;185;p15"/>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Font typeface="Barlow"/>
              <a:buChar char="▸"/>
            </a:pPr>
            <a:r>
              <a:rPr lang="en" b="1">
                <a:latin typeface="Barlow"/>
                <a:ea typeface="Barlow"/>
                <a:cs typeface="Barlow"/>
                <a:sym typeface="Barlow"/>
              </a:rPr>
              <a:t>5. Prevenção de erros</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Melhor do que uma boa mensagem de erro é um projeto cuidadoso que evite que um problema ocorra, caso isso seja possível.</a:t>
            </a:r>
            <a:endParaRPr/>
          </a:p>
        </p:txBody>
      </p:sp>
      <p:sp>
        <p:nvSpPr>
          <p:cNvPr id="186" name="Google Shape;186;p1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15</a:t>
            </a:fld>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6"/>
          <p:cNvSpPr txBox="1">
            <a:spLocks noGrp="1"/>
          </p:cNvSpPr>
          <p:nvPr>
            <p:ph type="body" idx="1"/>
          </p:nvPr>
        </p:nvSpPr>
        <p:spPr>
          <a:xfrm>
            <a:off x="476100" y="3698150"/>
            <a:ext cx="8191800" cy="11031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800"/>
              <a:buNone/>
            </a:pPr>
            <a:r>
              <a:rPr lang="en" sz="1600" b="1">
                <a:highlight>
                  <a:srgbClr val="FFFFFF"/>
                </a:highlight>
                <a:latin typeface="Barlow"/>
                <a:ea typeface="Barlow"/>
                <a:cs typeface="Barlow"/>
                <a:sym typeface="Barlow"/>
              </a:rPr>
              <a:t>Lembrar como escrever Etymotic Research é difícil para os usuários que buscam fones de ouvido de alta qualidade, e a digitação provavelmente também terá baixa precisão. As sugestões de pesquisa clicáveis da Amazon permitem que os usuários digitem menos, fazendo, assim, menos deslizes ou erros que não produziriam resultados.</a:t>
            </a:r>
            <a:endParaRPr sz="1600" b="1">
              <a:highlight>
                <a:srgbClr val="FFFFFF"/>
              </a:highlight>
              <a:latin typeface="Barlow"/>
              <a:ea typeface="Barlow"/>
              <a:cs typeface="Barlow"/>
              <a:sym typeface="Barlow"/>
            </a:endParaRPr>
          </a:p>
          <a:p>
            <a:pPr marL="0" lvl="0" indent="0" algn="l" rtl="0">
              <a:lnSpc>
                <a:spcPct val="115000"/>
              </a:lnSpc>
              <a:spcBef>
                <a:spcPts val="2400"/>
              </a:spcBef>
              <a:spcAft>
                <a:spcPts val="0"/>
              </a:spcAft>
              <a:buSzPts val="1800"/>
              <a:buNone/>
            </a:pPr>
            <a:endParaRPr sz="1100">
              <a:solidFill>
                <a:srgbClr val="000000"/>
              </a:solidFill>
              <a:latin typeface="Arial"/>
              <a:ea typeface="Arial"/>
              <a:cs typeface="Arial"/>
              <a:sym typeface="Arial"/>
            </a:endParaRPr>
          </a:p>
          <a:p>
            <a:pPr marL="0" lvl="0" indent="0" algn="ctr" rtl="0">
              <a:lnSpc>
                <a:spcPct val="115000"/>
              </a:lnSpc>
              <a:spcBef>
                <a:spcPts val="0"/>
              </a:spcBef>
              <a:spcAft>
                <a:spcPts val="0"/>
              </a:spcAft>
              <a:buSzPts val="1800"/>
              <a:buNone/>
            </a:pPr>
            <a:endParaRPr sz="1600" b="1">
              <a:highlight>
                <a:srgbClr val="FFFFFF"/>
              </a:highlight>
              <a:latin typeface="Barlow"/>
              <a:ea typeface="Barlow"/>
              <a:cs typeface="Barlow"/>
              <a:sym typeface="Barlow"/>
            </a:endParaRPr>
          </a:p>
          <a:p>
            <a:pPr marL="0" lvl="0" indent="0" algn="l" rtl="0">
              <a:lnSpc>
                <a:spcPct val="115000"/>
              </a:lnSpc>
              <a:spcBef>
                <a:spcPts val="2400"/>
              </a:spcBef>
              <a:spcAft>
                <a:spcPts val="0"/>
              </a:spcAft>
              <a:buSzPts val="1800"/>
              <a:buNone/>
            </a:pPr>
            <a:endParaRPr sz="1100">
              <a:solidFill>
                <a:srgbClr val="000000"/>
              </a:solidFill>
              <a:latin typeface="Arial"/>
              <a:ea typeface="Arial"/>
              <a:cs typeface="Arial"/>
              <a:sym typeface="Arial"/>
            </a:endParaRPr>
          </a:p>
          <a:p>
            <a:pPr marL="0" lvl="0" indent="0" algn="ctr" rtl="0">
              <a:lnSpc>
                <a:spcPct val="110000"/>
              </a:lnSpc>
              <a:spcBef>
                <a:spcPts val="600"/>
              </a:spcBef>
              <a:spcAft>
                <a:spcPts val="0"/>
              </a:spcAft>
              <a:buSzPts val="1800"/>
              <a:buNone/>
            </a:pPr>
            <a:endParaRPr sz="1600" b="1">
              <a:latin typeface="Barlow"/>
              <a:ea typeface="Barlow"/>
              <a:cs typeface="Barlow"/>
              <a:sym typeface="Barlow"/>
            </a:endParaRPr>
          </a:p>
          <a:p>
            <a:pPr marL="0" lvl="0" indent="0" algn="l" rtl="0">
              <a:lnSpc>
                <a:spcPct val="110000"/>
              </a:lnSpc>
              <a:spcBef>
                <a:spcPts val="600"/>
              </a:spcBef>
              <a:spcAft>
                <a:spcPts val="0"/>
              </a:spcAft>
              <a:buSzPts val="1800"/>
              <a:buNone/>
            </a:pPr>
            <a:endParaRPr sz="1600" b="1">
              <a:latin typeface="Barlow"/>
              <a:ea typeface="Barlow"/>
              <a:cs typeface="Barlow"/>
              <a:sym typeface="Barlow"/>
            </a:endParaRPr>
          </a:p>
        </p:txBody>
      </p:sp>
      <p:sp>
        <p:nvSpPr>
          <p:cNvPr id="193" name="Google Shape;193;p1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16</a:t>
            </a:fld>
            <a:endParaRPr/>
          </a:p>
        </p:txBody>
      </p:sp>
      <p:pic>
        <p:nvPicPr>
          <p:cNvPr id="195" name="Google Shape;195;p16"/>
          <p:cNvPicPr preferRelativeResize="0"/>
          <p:nvPr/>
        </p:nvPicPr>
        <p:blipFill rotWithShape="1">
          <a:blip r:embed="rId3">
            <a:alphaModFix/>
          </a:blip>
          <a:srcRect/>
          <a:stretch/>
        </p:blipFill>
        <p:spPr>
          <a:xfrm>
            <a:off x="1819102" y="182524"/>
            <a:ext cx="5505800" cy="3515625"/>
          </a:xfrm>
          <a:prstGeom prst="rect">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7"/>
          <p:cNvSpPr txBox="1">
            <a:spLocks noGrp="1"/>
          </p:cNvSpPr>
          <p:nvPr>
            <p:ph type="body" idx="1"/>
          </p:nvPr>
        </p:nvSpPr>
        <p:spPr>
          <a:xfrm>
            <a:off x="476100" y="3698150"/>
            <a:ext cx="8191800" cy="11031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800"/>
              <a:buNone/>
            </a:pPr>
            <a:r>
              <a:rPr lang="en" sz="1600" b="1">
                <a:highlight>
                  <a:srgbClr val="FFFFFF"/>
                </a:highlight>
                <a:latin typeface="Barlow"/>
                <a:ea typeface="Barlow"/>
                <a:cs typeface="Barlow"/>
                <a:sym typeface="Barlow"/>
              </a:rPr>
              <a:t>Durante um cadastro de senha, o sistema pode informar o usuário sobre a força da senha e os requisitos mínimos para que ela seja aceita.</a:t>
            </a:r>
            <a:endParaRPr sz="1600" b="1">
              <a:highlight>
                <a:srgbClr val="FFFFFF"/>
              </a:highlight>
              <a:latin typeface="Barlow"/>
              <a:ea typeface="Barlow"/>
              <a:cs typeface="Barlow"/>
              <a:sym typeface="Barlow"/>
            </a:endParaRPr>
          </a:p>
          <a:p>
            <a:pPr marL="0" lvl="0" indent="0" algn="l" rtl="0">
              <a:lnSpc>
                <a:spcPct val="115000"/>
              </a:lnSpc>
              <a:spcBef>
                <a:spcPts val="2400"/>
              </a:spcBef>
              <a:spcAft>
                <a:spcPts val="0"/>
              </a:spcAft>
              <a:buSzPts val="1800"/>
              <a:buNone/>
            </a:pPr>
            <a:endParaRPr sz="1100">
              <a:solidFill>
                <a:srgbClr val="000000"/>
              </a:solidFill>
              <a:latin typeface="Arial"/>
              <a:ea typeface="Arial"/>
              <a:cs typeface="Arial"/>
              <a:sym typeface="Arial"/>
            </a:endParaRPr>
          </a:p>
          <a:p>
            <a:pPr marL="0" lvl="0" indent="0" algn="ctr" rtl="0">
              <a:lnSpc>
                <a:spcPct val="115000"/>
              </a:lnSpc>
              <a:spcBef>
                <a:spcPts val="0"/>
              </a:spcBef>
              <a:spcAft>
                <a:spcPts val="0"/>
              </a:spcAft>
              <a:buSzPts val="1800"/>
              <a:buNone/>
            </a:pPr>
            <a:endParaRPr sz="1600" b="1">
              <a:highlight>
                <a:srgbClr val="FFFFFF"/>
              </a:highlight>
              <a:latin typeface="Barlow"/>
              <a:ea typeface="Barlow"/>
              <a:cs typeface="Barlow"/>
              <a:sym typeface="Barlow"/>
            </a:endParaRPr>
          </a:p>
          <a:p>
            <a:pPr marL="0" lvl="0" indent="0" algn="l" rtl="0">
              <a:lnSpc>
                <a:spcPct val="115000"/>
              </a:lnSpc>
              <a:spcBef>
                <a:spcPts val="2400"/>
              </a:spcBef>
              <a:spcAft>
                <a:spcPts val="0"/>
              </a:spcAft>
              <a:buSzPts val="1800"/>
              <a:buNone/>
            </a:pPr>
            <a:endParaRPr sz="1100">
              <a:solidFill>
                <a:srgbClr val="000000"/>
              </a:solidFill>
              <a:latin typeface="Arial"/>
              <a:ea typeface="Arial"/>
              <a:cs typeface="Arial"/>
              <a:sym typeface="Arial"/>
            </a:endParaRPr>
          </a:p>
          <a:p>
            <a:pPr marL="0" lvl="0" indent="0" algn="ctr" rtl="0">
              <a:lnSpc>
                <a:spcPct val="110000"/>
              </a:lnSpc>
              <a:spcBef>
                <a:spcPts val="600"/>
              </a:spcBef>
              <a:spcAft>
                <a:spcPts val="0"/>
              </a:spcAft>
              <a:buSzPts val="1800"/>
              <a:buNone/>
            </a:pPr>
            <a:endParaRPr sz="1600" b="1">
              <a:latin typeface="Barlow"/>
              <a:ea typeface="Barlow"/>
              <a:cs typeface="Barlow"/>
              <a:sym typeface="Barlow"/>
            </a:endParaRPr>
          </a:p>
          <a:p>
            <a:pPr marL="0" lvl="0" indent="0" algn="l" rtl="0">
              <a:lnSpc>
                <a:spcPct val="110000"/>
              </a:lnSpc>
              <a:spcBef>
                <a:spcPts val="600"/>
              </a:spcBef>
              <a:spcAft>
                <a:spcPts val="0"/>
              </a:spcAft>
              <a:buSzPts val="1800"/>
              <a:buNone/>
            </a:pPr>
            <a:endParaRPr sz="1600" b="1">
              <a:latin typeface="Barlow"/>
              <a:ea typeface="Barlow"/>
              <a:cs typeface="Barlow"/>
              <a:sym typeface="Barlow"/>
            </a:endParaRPr>
          </a:p>
        </p:txBody>
      </p:sp>
      <p:sp>
        <p:nvSpPr>
          <p:cNvPr id="201" name="Google Shape;201;p1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17</a:t>
            </a:fld>
            <a:endParaRPr/>
          </a:p>
        </p:txBody>
      </p:sp>
      <p:sp>
        <p:nvSpPr>
          <p:cNvPr id="203" name="Google Shape;203;p17"/>
          <p:cNvSpPr/>
          <p:nvPr/>
        </p:nvSpPr>
        <p:spPr>
          <a:xfrm>
            <a:off x="989946" y="2182746"/>
            <a:ext cx="3528300" cy="648000"/>
          </a:xfrm>
          <a:prstGeom prst="rect">
            <a:avLst/>
          </a:prstGeom>
          <a:solidFill>
            <a:srgbClr val="FFFFFF"/>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4000"/>
              <a:buFont typeface="Arial"/>
              <a:buNone/>
            </a:pPr>
            <a:r>
              <a:rPr lang="en" sz="4000" b="1" i="0" u="none" strike="noStrike" cap="none">
                <a:solidFill>
                  <a:srgbClr val="000000"/>
                </a:solidFill>
                <a:latin typeface="Roboto"/>
                <a:ea typeface="Roboto"/>
                <a:cs typeface="Roboto"/>
                <a:sym typeface="Roboto"/>
              </a:rPr>
              <a:t>••••••</a:t>
            </a:r>
            <a:endParaRPr sz="4000" b="1" i="0" u="none" strike="noStrike" cap="none">
              <a:solidFill>
                <a:srgbClr val="000000"/>
              </a:solidFill>
              <a:latin typeface="Roboto"/>
              <a:ea typeface="Roboto"/>
              <a:cs typeface="Roboto"/>
              <a:sym typeface="Roboto"/>
            </a:endParaRPr>
          </a:p>
        </p:txBody>
      </p:sp>
      <p:sp>
        <p:nvSpPr>
          <p:cNvPr id="204" name="Google Shape;204;p17"/>
          <p:cNvSpPr txBox="1"/>
          <p:nvPr/>
        </p:nvSpPr>
        <p:spPr>
          <a:xfrm>
            <a:off x="895897" y="1708043"/>
            <a:ext cx="901200" cy="36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rgbClr val="000000"/>
                </a:solidFill>
                <a:latin typeface="Roboto"/>
                <a:ea typeface="Roboto"/>
                <a:cs typeface="Roboto"/>
                <a:sym typeface="Roboto"/>
              </a:rPr>
              <a:t>Senha:</a:t>
            </a:r>
            <a:endParaRPr sz="1800" b="1" i="0" u="none" strike="noStrike" cap="none">
              <a:solidFill>
                <a:srgbClr val="000000"/>
              </a:solidFill>
              <a:latin typeface="Roboto"/>
              <a:ea typeface="Roboto"/>
              <a:cs typeface="Roboto"/>
              <a:sym typeface="Roboto"/>
            </a:endParaRPr>
          </a:p>
        </p:txBody>
      </p:sp>
      <p:sp>
        <p:nvSpPr>
          <p:cNvPr id="205" name="Google Shape;205;p17"/>
          <p:cNvSpPr/>
          <p:nvPr/>
        </p:nvSpPr>
        <p:spPr>
          <a:xfrm>
            <a:off x="989946" y="2974834"/>
            <a:ext cx="1080000" cy="72000"/>
          </a:xfrm>
          <a:prstGeom prst="rect">
            <a:avLst/>
          </a:prstGeom>
          <a:solidFill>
            <a:srgbClr val="FABF8E"/>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Book Antiqua"/>
              <a:ea typeface="Book Antiqua"/>
              <a:cs typeface="Book Antiqua"/>
              <a:sym typeface="Book Antiqua"/>
            </a:endParaRPr>
          </a:p>
        </p:txBody>
      </p:sp>
      <p:sp>
        <p:nvSpPr>
          <p:cNvPr id="206" name="Google Shape;206;p17"/>
          <p:cNvSpPr/>
          <p:nvPr/>
        </p:nvSpPr>
        <p:spPr>
          <a:xfrm>
            <a:off x="2214081" y="2974834"/>
            <a:ext cx="1080000" cy="72000"/>
          </a:xfrm>
          <a:prstGeom prst="rect">
            <a:avLst/>
          </a:prstGeom>
          <a:solidFill>
            <a:srgbClr val="FABF8E"/>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Book Antiqua"/>
              <a:ea typeface="Book Antiqua"/>
              <a:cs typeface="Book Antiqua"/>
              <a:sym typeface="Book Antiqua"/>
            </a:endParaRPr>
          </a:p>
        </p:txBody>
      </p:sp>
      <p:sp>
        <p:nvSpPr>
          <p:cNvPr id="207" name="Google Shape;207;p17"/>
          <p:cNvSpPr/>
          <p:nvPr/>
        </p:nvSpPr>
        <p:spPr>
          <a:xfrm>
            <a:off x="3438218" y="2974834"/>
            <a:ext cx="1080000" cy="72000"/>
          </a:xfrm>
          <a:prstGeom prst="rect">
            <a:avLst/>
          </a:prstGeom>
          <a:solidFill>
            <a:srgbClr val="FFFFFF"/>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Book Antiqua"/>
              <a:ea typeface="Book Antiqua"/>
              <a:cs typeface="Book Antiqua"/>
              <a:sym typeface="Book Antiqua"/>
            </a:endParaRPr>
          </a:p>
        </p:txBody>
      </p:sp>
      <p:sp>
        <p:nvSpPr>
          <p:cNvPr id="208" name="Google Shape;208;p17"/>
          <p:cNvSpPr/>
          <p:nvPr/>
        </p:nvSpPr>
        <p:spPr>
          <a:xfrm>
            <a:off x="4950375" y="2182750"/>
            <a:ext cx="3312300" cy="1365900"/>
          </a:xfrm>
          <a:prstGeom prst="wedgeRectCallout">
            <a:avLst>
              <a:gd name="adj1" fmla="val -56584"/>
              <a:gd name="adj2" fmla="val -21389"/>
            </a:avLst>
          </a:prstGeom>
          <a:solidFill>
            <a:srgbClr val="FFFFFF"/>
          </a:solidFill>
          <a:ln w="19050" cap="flat" cmpd="sng">
            <a:solidFill>
              <a:srgbClr val="000000"/>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Roboto"/>
                <a:ea typeface="Roboto"/>
                <a:cs typeface="Roboto"/>
                <a:sym typeface="Roboto"/>
              </a:rPr>
              <a:t>A senha deve incluir:</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smtClean="0">
                <a:solidFill>
                  <a:srgbClr val="00B050"/>
                </a:solidFill>
                <a:latin typeface="Book Antiqua"/>
                <a:ea typeface="Book Antiqua"/>
                <a:cs typeface="Book Antiqua"/>
                <a:sym typeface="Book Antiqua"/>
              </a:rPr>
              <a:t>✔</a:t>
            </a:r>
            <a:r>
              <a:rPr lang="en" sz="1400" b="0" i="0" u="none" strike="noStrike" cap="none" dirty="0" smtClean="0">
                <a:solidFill>
                  <a:srgbClr val="00B050"/>
                </a:solidFill>
                <a:latin typeface="Roboto"/>
                <a:ea typeface="Roboto"/>
                <a:cs typeface="Roboto"/>
                <a:sym typeface="Roboto"/>
              </a:rPr>
              <a:t>6-10 </a:t>
            </a:r>
            <a:r>
              <a:rPr lang="en" sz="1400" b="0" i="0" u="none" strike="noStrike" cap="none" dirty="0">
                <a:solidFill>
                  <a:srgbClr val="00B050"/>
                </a:solidFill>
                <a:latin typeface="Roboto"/>
                <a:ea typeface="Roboto"/>
                <a:cs typeface="Roboto"/>
                <a:sym typeface="Roboto"/>
              </a:rPr>
              <a:t>caracteres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smtClean="0">
                <a:solidFill>
                  <a:srgbClr val="00B050"/>
                </a:solidFill>
                <a:latin typeface="Book Antiqua"/>
                <a:ea typeface="Book Antiqua"/>
                <a:cs typeface="Book Antiqua"/>
                <a:sym typeface="Book Antiqua"/>
              </a:rPr>
              <a:t>✔</a:t>
            </a:r>
            <a:r>
              <a:rPr lang="en" sz="1400" b="0" i="0" u="none" strike="noStrike" cap="none" dirty="0" smtClean="0">
                <a:solidFill>
                  <a:srgbClr val="00B050"/>
                </a:solidFill>
                <a:latin typeface="Roboto"/>
                <a:ea typeface="Roboto"/>
                <a:cs typeface="Roboto"/>
                <a:sym typeface="Roboto"/>
              </a:rPr>
              <a:t>Pelo </a:t>
            </a:r>
            <a:r>
              <a:rPr lang="en" sz="1400" b="0" i="0" u="none" strike="noStrike" cap="none" dirty="0">
                <a:solidFill>
                  <a:srgbClr val="00B050"/>
                </a:solidFill>
                <a:latin typeface="Roboto"/>
                <a:ea typeface="Roboto"/>
                <a:cs typeface="Roboto"/>
                <a:sym typeface="Roboto"/>
              </a:rPr>
              <a:t>menos uma letra maiúscula</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smtClean="0">
                <a:solidFill>
                  <a:srgbClr val="FF0000"/>
                </a:solidFill>
                <a:latin typeface="Book Antiqua"/>
                <a:ea typeface="Book Antiqua"/>
                <a:cs typeface="Book Antiqua"/>
                <a:sym typeface="Book Antiqua"/>
              </a:rPr>
              <a:t>❌</a:t>
            </a:r>
            <a:r>
              <a:rPr lang="en" sz="1400" b="0" i="0" u="none" strike="noStrike" cap="none" dirty="0" smtClean="0">
                <a:solidFill>
                  <a:srgbClr val="FF0000"/>
                </a:solidFill>
                <a:latin typeface="Roboto"/>
                <a:ea typeface="Roboto"/>
                <a:cs typeface="Roboto"/>
                <a:sym typeface="Roboto"/>
              </a:rPr>
              <a:t>Pelo </a:t>
            </a:r>
            <a:r>
              <a:rPr lang="en" sz="1400" b="0" i="0" u="none" strike="noStrike" cap="none" dirty="0">
                <a:solidFill>
                  <a:srgbClr val="FF0000"/>
                </a:solidFill>
                <a:latin typeface="Roboto"/>
                <a:ea typeface="Roboto"/>
                <a:cs typeface="Roboto"/>
                <a:sym typeface="Roboto"/>
              </a:rPr>
              <a:t>menos uma letra minúscula</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smtClean="0">
                <a:solidFill>
                  <a:srgbClr val="00B050"/>
                </a:solidFill>
                <a:latin typeface="Book Antiqua"/>
                <a:ea typeface="Book Antiqua"/>
                <a:cs typeface="Book Antiqua"/>
                <a:sym typeface="Book Antiqua"/>
              </a:rPr>
              <a:t>✔</a:t>
            </a:r>
            <a:r>
              <a:rPr lang="en" sz="1400" b="0" i="0" u="none" strike="noStrike" cap="none" smtClean="0">
                <a:solidFill>
                  <a:srgbClr val="00B050"/>
                </a:solidFill>
                <a:latin typeface="Roboto"/>
                <a:ea typeface="Roboto"/>
                <a:cs typeface="Roboto"/>
                <a:sym typeface="Roboto"/>
              </a:rPr>
              <a:t>Pelo </a:t>
            </a:r>
            <a:r>
              <a:rPr lang="en" sz="1400" b="0" i="0" u="none" strike="noStrike" cap="none" dirty="0">
                <a:solidFill>
                  <a:srgbClr val="00B050"/>
                </a:solidFill>
                <a:latin typeface="Roboto"/>
                <a:ea typeface="Roboto"/>
                <a:cs typeface="Roboto"/>
                <a:sym typeface="Roboto"/>
              </a:rPr>
              <a:t>menos um caractere especial</a:t>
            </a:r>
            <a:endParaRPr sz="1400" b="0" i="0" u="none" strike="noStrike" cap="none" dirty="0">
              <a:solidFill>
                <a:srgbClr val="00B050"/>
              </a:solidFill>
              <a:latin typeface="Roboto"/>
              <a:ea typeface="Roboto"/>
              <a:cs typeface="Roboto"/>
              <a:sym typeface="Roboto"/>
            </a:endParaRPr>
          </a:p>
        </p:txBody>
      </p:sp>
      <p:sp>
        <p:nvSpPr>
          <p:cNvPr id="209" name="Google Shape;209;p17"/>
          <p:cNvSpPr txBox="1"/>
          <p:nvPr/>
        </p:nvSpPr>
        <p:spPr>
          <a:xfrm>
            <a:off x="881318" y="3127642"/>
            <a:ext cx="20088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rgbClr val="000000"/>
                </a:solidFill>
                <a:latin typeface="Roboto"/>
                <a:ea typeface="Roboto"/>
                <a:cs typeface="Roboto"/>
                <a:sym typeface="Roboto"/>
              </a:rPr>
              <a:t>Força da senha: média</a:t>
            </a:r>
            <a:endParaRPr sz="1400" b="1" i="0" u="none" strike="noStrike" cap="none">
              <a:solidFill>
                <a:srgbClr val="000000"/>
              </a:solidFill>
              <a:latin typeface="Roboto"/>
              <a:ea typeface="Roboto"/>
              <a:cs typeface="Roboto"/>
              <a:sym typeface="Roboto"/>
            </a:endParaRPr>
          </a:p>
        </p:txBody>
      </p:sp>
      <p:sp>
        <p:nvSpPr>
          <p:cNvPr id="210" name="Google Shape;210;p17"/>
          <p:cNvSpPr/>
          <p:nvPr/>
        </p:nvSpPr>
        <p:spPr>
          <a:xfrm>
            <a:off x="3870266" y="2182746"/>
            <a:ext cx="646200" cy="646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 sz="3600" b="0" i="0" u="none" strike="noStrike" cap="none">
                <a:solidFill>
                  <a:srgbClr val="000000"/>
                </a:solidFill>
                <a:latin typeface="Book Antiqua"/>
                <a:ea typeface="Book Antiqua"/>
                <a:cs typeface="Book Antiqua"/>
                <a:sym typeface="Book Antiqua"/>
              </a:rPr>
              <a:t>👁</a:t>
            </a:r>
            <a:endParaRPr sz="3600" b="0" i="0" u="none" strike="noStrike" cap="none">
              <a:solidFill>
                <a:srgbClr val="000000"/>
              </a:solidFill>
              <a:latin typeface="Book Antiqua"/>
              <a:ea typeface="Book Antiqua"/>
              <a:cs typeface="Book Antiqua"/>
              <a:sym typeface="Book Antiqua"/>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18"/>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Heurísticas de Nielsen</a:t>
            </a:r>
            <a:endParaRPr/>
          </a:p>
        </p:txBody>
      </p:sp>
      <p:sp>
        <p:nvSpPr>
          <p:cNvPr id="216" name="Google Shape;216;p18"/>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Font typeface="Barlow"/>
              <a:buChar char="▸"/>
            </a:pPr>
            <a:r>
              <a:rPr lang="en" b="1">
                <a:latin typeface="Barlow"/>
                <a:ea typeface="Barlow"/>
                <a:cs typeface="Barlow"/>
                <a:sym typeface="Barlow"/>
              </a:rPr>
              <a:t>6. Reconhecimento em vez de memorização</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O designer deve tornar os objetos, as ações e opções visíveis;</a:t>
            </a:r>
            <a:endParaRPr/>
          </a:p>
          <a:p>
            <a:pPr marL="914400" lvl="1" indent="-342900" algn="l" rtl="0">
              <a:lnSpc>
                <a:spcPct val="110000"/>
              </a:lnSpc>
              <a:spcBef>
                <a:spcPts val="0"/>
              </a:spcBef>
              <a:spcAft>
                <a:spcPts val="0"/>
              </a:spcAft>
              <a:buSzPts val="1800"/>
              <a:buChar char="▹"/>
            </a:pPr>
            <a:r>
              <a:rPr lang="en"/>
              <a:t>O usuário não deve ter que se lembrar para que serve um elemento de interface cujo símbolo não é reconhecido diretamente;</a:t>
            </a:r>
            <a:endParaRPr/>
          </a:p>
          <a:p>
            <a:pPr marL="914400" lvl="1" indent="-342900" algn="l" rtl="0">
              <a:lnSpc>
                <a:spcPct val="110000"/>
              </a:lnSpc>
              <a:spcBef>
                <a:spcPts val="0"/>
              </a:spcBef>
              <a:spcAft>
                <a:spcPts val="0"/>
              </a:spcAft>
              <a:buSzPts val="1800"/>
              <a:buChar char="▹"/>
            </a:pPr>
            <a:r>
              <a:rPr lang="en"/>
              <a:t>As instruções de uso do sistema devem estar visíveis ou facilmente acessíveis sempre que necessário.</a:t>
            </a:r>
            <a:endParaRPr/>
          </a:p>
        </p:txBody>
      </p:sp>
      <p:sp>
        <p:nvSpPr>
          <p:cNvPr id="217" name="Google Shape;217;p1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18</a:t>
            </a:fld>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9"/>
          <p:cNvSpPr txBox="1">
            <a:spLocks noGrp="1"/>
          </p:cNvSpPr>
          <p:nvPr>
            <p:ph type="body" idx="1"/>
          </p:nvPr>
        </p:nvSpPr>
        <p:spPr>
          <a:xfrm>
            <a:off x="476100" y="3698150"/>
            <a:ext cx="8191800" cy="11031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800"/>
              <a:buNone/>
            </a:pPr>
            <a:r>
              <a:rPr lang="en" sz="1600" b="1">
                <a:highlight>
                  <a:srgbClr val="FFFFFF"/>
                </a:highlight>
                <a:latin typeface="Barlow"/>
                <a:ea typeface="Barlow"/>
                <a:cs typeface="Barlow"/>
                <a:sym typeface="Barlow"/>
              </a:rPr>
              <a:t>O Mailbox é um aplicativo de e-mail para o iPad. Os ícones na parte superior da tela não promovem reconhecimento: é difícil para os usuários reconhecerem o que esses botões podem significar (com exceção do X, talvez). Ter um marcador ao lado de alguns desses ícones ajudaria pelo menos nas primeiras vezes em que o usuário estiver usando o aplicativo.</a:t>
            </a:r>
            <a:endParaRPr sz="1600" b="1">
              <a:highlight>
                <a:srgbClr val="FFFFFF"/>
              </a:highlight>
              <a:latin typeface="Barlow"/>
              <a:ea typeface="Barlow"/>
              <a:cs typeface="Barlow"/>
              <a:sym typeface="Barlow"/>
            </a:endParaRPr>
          </a:p>
          <a:p>
            <a:pPr marL="0" lvl="0" indent="0" algn="l" rtl="0">
              <a:lnSpc>
                <a:spcPct val="115000"/>
              </a:lnSpc>
              <a:spcBef>
                <a:spcPts val="2400"/>
              </a:spcBef>
              <a:spcAft>
                <a:spcPts val="0"/>
              </a:spcAft>
              <a:buSzPts val="1800"/>
              <a:buNone/>
            </a:pPr>
            <a:endParaRPr sz="1100">
              <a:solidFill>
                <a:srgbClr val="000000"/>
              </a:solidFill>
              <a:latin typeface="Arial"/>
              <a:ea typeface="Arial"/>
              <a:cs typeface="Arial"/>
              <a:sym typeface="Arial"/>
            </a:endParaRPr>
          </a:p>
          <a:p>
            <a:pPr marL="0" lvl="0" indent="0" algn="ctr" rtl="0">
              <a:lnSpc>
                <a:spcPct val="115000"/>
              </a:lnSpc>
              <a:spcBef>
                <a:spcPts val="0"/>
              </a:spcBef>
              <a:spcAft>
                <a:spcPts val="0"/>
              </a:spcAft>
              <a:buSzPts val="1800"/>
              <a:buNone/>
            </a:pPr>
            <a:endParaRPr sz="1600" b="1">
              <a:highlight>
                <a:srgbClr val="FFFFFF"/>
              </a:highlight>
              <a:latin typeface="Barlow"/>
              <a:ea typeface="Barlow"/>
              <a:cs typeface="Barlow"/>
              <a:sym typeface="Barlow"/>
            </a:endParaRPr>
          </a:p>
          <a:p>
            <a:pPr marL="0" lvl="0" indent="0" algn="l" rtl="0">
              <a:lnSpc>
                <a:spcPct val="115000"/>
              </a:lnSpc>
              <a:spcBef>
                <a:spcPts val="2400"/>
              </a:spcBef>
              <a:spcAft>
                <a:spcPts val="0"/>
              </a:spcAft>
              <a:buSzPts val="1800"/>
              <a:buNone/>
            </a:pPr>
            <a:endParaRPr sz="1100">
              <a:solidFill>
                <a:srgbClr val="000000"/>
              </a:solidFill>
              <a:latin typeface="Arial"/>
              <a:ea typeface="Arial"/>
              <a:cs typeface="Arial"/>
              <a:sym typeface="Arial"/>
            </a:endParaRPr>
          </a:p>
          <a:p>
            <a:pPr marL="0" lvl="0" indent="0" algn="ctr" rtl="0">
              <a:lnSpc>
                <a:spcPct val="110000"/>
              </a:lnSpc>
              <a:spcBef>
                <a:spcPts val="600"/>
              </a:spcBef>
              <a:spcAft>
                <a:spcPts val="0"/>
              </a:spcAft>
              <a:buSzPts val="1800"/>
              <a:buNone/>
            </a:pPr>
            <a:endParaRPr sz="1600" b="1">
              <a:latin typeface="Barlow"/>
              <a:ea typeface="Barlow"/>
              <a:cs typeface="Barlow"/>
              <a:sym typeface="Barlow"/>
            </a:endParaRPr>
          </a:p>
          <a:p>
            <a:pPr marL="0" lvl="0" indent="0" algn="l" rtl="0">
              <a:lnSpc>
                <a:spcPct val="110000"/>
              </a:lnSpc>
              <a:spcBef>
                <a:spcPts val="600"/>
              </a:spcBef>
              <a:spcAft>
                <a:spcPts val="0"/>
              </a:spcAft>
              <a:buSzPts val="1800"/>
              <a:buNone/>
            </a:pPr>
            <a:endParaRPr sz="1600" b="1">
              <a:latin typeface="Barlow"/>
              <a:ea typeface="Barlow"/>
              <a:cs typeface="Barlow"/>
              <a:sym typeface="Barlow"/>
            </a:endParaRPr>
          </a:p>
        </p:txBody>
      </p:sp>
      <p:sp>
        <p:nvSpPr>
          <p:cNvPr id="224" name="Google Shape;224;p1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19</a:t>
            </a:fld>
            <a:endParaRPr/>
          </a:p>
        </p:txBody>
      </p:sp>
      <p:pic>
        <p:nvPicPr>
          <p:cNvPr id="226" name="Google Shape;226;p19" descr="https://s3.amazonaws.com/media.nngroup.com/media/editor/2014/05/12/mailbox1.png"/>
          <p:cNvPicPr preferRelativeResize="0"/>
          <p:nvPr/>
        </p:nvPicPr>
        <p:blipFill rotWithShape="1">
          <a:blip r:embed="rId3">
            <a:alphaModFix/>
          </a:blip>
          <a:srcRect/>
          <a:stretch/>
        </p:blipFill>
        <p:spPr>
          <a:xfrm>
            <a:off x="2326998" y="201922"/>
            <a:ext cx="4490001" cy="33732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2"/>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Métodos de avaliação</a:t>
            </a:r>
            <a:endParaRPr/>
          </a:p>
        </p:txBody>
      </p:sp>
      <p:sp>
        <p:nvSpPr>
          <p:cNvPr id="71" name="Google Shape;71;p2"/>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Char char="▸"/>
            </a:pPr>
            <a:r>
              <a:rPr lang="en"/>
              <a:t>Os métodos de avaliação de IHC podem ser classificados em métodos </a:t>
            </a:r>
            <a:endParaRPr/>
          </a:p>
          <a:p>
            <a:pPr marL="914400" lvl="1" indent="-342900" algn="l" rtl="0">
              <a:lnSpc>
                <a:spcPct val="110000"/>
              </a:lnSpc>
              <a:spcBef>
                <a:spcPts val="0"/>
              </a:spcBef>
              <a:spcAft>
                <a:spcPts val="0"/>
              </a:spcAft>
              <a:buSzPts val="1800"/>
              <a:buChar char="▹"/>
            </a:pPr>
            <a:r>
              <a:rPr lang="en"/>
              <a:t>de </a:t>
            </a:r>
            <a:r>
              <a:rPr lang="en" b="1">
                <a:latin typeface="Barlow"/>
                <a:ea typeface="Barlow"/>
                <a:cs typeface="Barlow"/>
                <a:sym typeface="Barlow"/>
              </a:rPr>
              <a:t>inspeção;</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de </a:t>
            </a:r>
            <a:r>
              <a:rPr lang="en" b="1">
                <a:latin typeface="Barlow"/>
                <a:ea typeface="Barlow"/>
                <a:cs typeface="Barlow"/>
                <a:sym typeface="Barlow"/>
              </a:rPr>
              <a:t>observação </a:t>
            </a:r>
            <a:r>
              <a:rPr lang="en"/>
              <a:t>de uso e;</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de </a:t>
            </a:r>
            <a:r>
              <a:rPr lang="en" b="1">
                <a:latin typeface="Barlow"/>
                <a:ea typeface="Barlow"/>
                <a:cs typeface="Barlow"/>
                <a:sym typeface="Barlow"/>
              </a:rPr>
              <a:t>investigação</a:t>
            </a:r>
            <a:r>
              <a:rPr lang="en"/>
              <a:t>;</a:t>
            </a:r>
            <a:endParaRPr/>
          </a:p>
          <a:p>
            <a:pPr marL="0" lvl="0" indent="0" algn="l" rtl="0">
              <a:lnSpc>
                <a:spcPct val="110000"/>
              </a:lnSpc>
              <a:spcBef>
                <a:spcPts val="600"/>
              </a:spcBef>
              <a:spcAft>
                <a:spcPts val="0"/>
              </a:spcAft>
              <a:buSzPts val="1800"/>
              <a:buNone/>
            </a:pPr>
            <a:endParaRPr b="1">
              <a:latin typeface="Barlow"/>
              <a:ea typeface="Barlow"/>
              <a:cs typeface="Barlow"/>
              <a:sym typeface="Barlow"/>
            </a:endParaRPr>
          </a:p>
        </p:txBody>
      </p:sp>
      <p:sp>
        <p:nvSpPr>
          <p:cNvPr id="72" name="Google Shape;72;p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2</a:t>
            </a:fld>
            <a:endParaRPr/>
          </a:p>
        </p:txBody>
      </p:sp>
      <p:pic>
        <p:nvPicPr>
          <p:cNvPr id="74" name="Google Shape;74;p2"/>
          <p:cNvPicPr preferRelativeResize="0"/>
          <p:nvPr/>
        </p:nvPicPr>
        <p:blipFill rotWithShape="1">
          <a:blip r:embed="rId3">
            <a:alphaModFix/>
          </a:blip>
          <a:srcRect/>
          <a:stretch/>
        </p:blipFill>
        <p:spPr>
          <a:xfrm>
            <a:off x="6809500" y="3161650"/>
            <a:ext cx="1636300" cy="1636300"/>
          </a:xfrm>
          <a:prstGeom prst="rect">
            <a:avLst/>
          </a:prstGeom>
          <a:noFill/>
          <a:ln>
            <a:noFill/>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0"/>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Heurísticas de Nielsen</a:t>
            </a:r>
            <a:endParaRPr/>
          </a:p>
        </p:txBody>
      </p:sp>
      <p:sp>
        <p:nvSpPr>
          <p:cNvPr id="232" name="Google Shape;232;p20"/>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Font typeface="Barlow"/>
              <a:buChar char="▸"/>
            </a:pPr>
            <a:r>
              <a:rPr lang="en" b="1">
                <a:latin typeface="Barlow"/>
                <a:ea typeface="Barlow"/>
                <a:cs typeface="Barlow"/>
                <a:sym typeface="Barlow"/>
              </a:rPr>
              <a:t>7. Flexibilidade e eficiência de uso</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Técnicas podem tornar a interação do usuário mais rápida e eficiente, permitindo que o sistema consiga servir igualmente bem os usuários experientes e inexperientes</a:t>
            </a:r>
            <a:endParaRPr/>
          </a:p>
        </p:txBody>
      </p:sp>
      <p:sp>
        <p:nvSpPr>
          <p:cNvPr id="233" name="Google Shape;233;p2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1"/>
          <p:cNvSpPr txBox="1">
            <a:spLocks noGrp="1"/>
          </p:cNvSpPr>
          <p:nvPr>
            <p:ph type="body" idx="1"/>
          </p:nvPr>
        </p:nvSpPr>
        <p:spPr>
          <a:xfrm>
            <a:off x="476100" y="3698150"/>
            <a:ext cx="8191800" cy="11031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800"/>
              <a:buNone/>
            </a:pPr>
            <a:r>
              <a:rPr lang="en" sz="1600" b="1">
                <a:highlight>
                  <a:srgbClr val="FFFFFF"/>
                </a:highlight>
                <a:latin typeface="Barlow"/>
                <a:ea typeface="Barlow"/>
                <a:cs typeface="Barlow"/>
                <a:sym typeface="Barlow"/>
              </a:rPr>
              <a:t>Durante a configuração das propriedades do navegador Safari no iOS, partes das configurações fica escondida no menu “Advanced” (Avançado). Isso permite que usuários menos experientes não fiquem “perdidos” no meio de informações desconhecidas, e que usuários mais experientes ainda tenham acesso a configurações mais avançadas.</a:t>
            </a:r>
            <a:endParaRPr sz="1100">
              <a:solidFill>
                <a:srgbClr val="000000"/>
              </a:solidFill>
              <a:latin typeface="Arial"/>
              <a:ea typeface="Arial"/>
              <a:cs typeface="Arial"/>
              <a:sym typeface="Arial"/>
            </a:endParaRPr>
          </a:p>
          <a:p>
            <a:pPr marL="0" lvl="0" indent="0" algn="ctr" rtl="0">
              <a:lnSpc>
                <a:spcPct val="115000"/>
              </a:lnSpc>
              <a:spcBef>
                <a:spcPts val="2400"/>
              </a:spcBef>
              <a:spcAft>
                <a:spcPts val="0"/>
              </a:spcAft>
              <a:buSzPts val="1800"/>
              <a:buNone/>
            </a:pPr>
            <a:endParaRPr sz="1600" b="1">
              <a:highlight>
                <a:srgbClr val="FFFFFF"/>
              </a:highlight>
              <a:latin typeface="Barlow"/>
              <a:ea typeface="Barlow"/>
              <a:cs typeface="Barlow"/>
              <a:sym typeface="Barlow"/>
            </a:endParaRPr>
          </a:p>
          <a:p>
            <a:pPr marL="0" lvl="0" indent="0" algn="l" rtl="0">
              <a:lnSpc>
                <a:spcPct val="115000"/>
              </a:lnSpc>
              <a:spcBef>
                <a:spcPts val="2400"/>
              </a:spcBef>
              <a:spcAft>
                <a:spcPts val="0"/>
              </a:spcAft>
              <a:buSzPts val="1800"/>
              <a:buNone/>
            </a:pPr>
            <a:endParaRPr sz="1100">
              <a:solidFill>
                <a:srgbClr val="000000"/>
              </a:solidFill>
              <a:latin typeface="Arial"/>
              <a:ea typeface="Arial"/>
              <a:cs typeface="Arial"/>
              <a:sym typeface="Arial"/>
            </a:endParaRPr>
          </a:p>
          <a:p>
            <a:pPr marL="0" lvl="0" indent="0" algn="ctr" rtl="0">
              <a:lnSpc>
                <a:spcPct val="110000"/>
              </a:lnSpc>
              <a:spcBef>
                <a:spcPts val="600"/>
              </a:spcBef>
              <a:spcAft>
                <a:spcPts val="0"/>
              </a:spcAft>
              <a:buSzPts val="1800"/>
              <a:buNone/>
            </a:pPr>
            <a:endParaRPr sz="1600" b="1">
              <a:latin typeface="Barlow"/>
              <a:ea typeface="Barlow"/>
              <a:cs typeface="Barlow"/>
              <a:sym typeface="Barlow"/>
            </a:endParaRPr>
          </a:p>
          <a:p>
            <a:pPr marL="0" lvl="0" indent="0" algn="l" rtl="0">
              <a:lnSpc>
                <a:spcPct val="110000"/>
              </a:lnSpc>
              <a:spcBef>
                <a:spcPts val="600"/>
              </a:spcBef>
              <a:spcAft>
                <a:spcPts val="0"/>
              </a:spcAft>
              <a:buSzPts val="1800"/>
              <a:buNone/>
            </a:pPr>
            <a:endParaRPr sz="1600" b="1">
              <a:latin typeface="Barlow"/>
              <a:ea typeface="Barlow"/>
              <a:cs typeface="Barlow"/>
              <a:sym typeface="Barlow"/>
            </a:endParaRPr>
          </a:p>
        </p:txBody>
      </p:sp>
      <p:sp>
        <p:nvSpPr>
          <p:cNvPr id="240" name="Google Shape;240;p2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21</a:t>
            </a:fld>
            <a:endParaRPr/>
          </a:p>
        </p:txBody>
      </p:sp>
      <p:pic>
        <p:nvPicPr>
          <p:cNvPr id="242" name="Google Shape;242;p21" descr="https://support.apple.com/library/content/dam/edam/applecare/images/en_US/iOS/ios12-iphone-x-safari-clear-history.jpg"/>
          <p:cNvPicPr preferRelativeResize="0"/>
          <p:nvPr/>
        </p:nvPicPr>
        <p:blipFill rotWithShape="1">
          <a:blip r:embed="rId3">
            <a:alphaModFix/>
          </a:blip>
          <a:srcRect/>
          <a:stretch/>
        </p:blipFill>
        <p:spPr>
          <a:xfrm>
            <a:off x="3808990" y="535377"/>
            <a:ext cx="1526026" cy="30663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2"/>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Heurísticas de Nielsen</a:t>
            </a:r>
            <a:endParaRPr/>
          </a:p>
        </p:txBody>
      </p:sp>
      <p:sp>
        <p:nvSpPr>
          <p:cNvPr id="248" name="Google Shape;248;p22"/>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Font typeface="Barlow"/>
              <a:buChar char="▸"/>
            </a:pPr>
            <a:r>
              <a:rPr lang="en" b="1">
                <a:latin typeface="Barlow"/>
                <a:ea typeface="Barlow"/>
                <a:cs typeface="Barlow"/>
                <a:sym typeface="Barlow"/>
              </a:rPr>
              <a:t>8. Estética e design minimalista:</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A interface não deve conter informação que seja irrelevante ou raramente necessária.</a:t>
            </a:r>
            <a:endParaRPr/>
          </a:p>
          <a:p>
            <a:pPr marL="914400" lvl="1" indent="-342900" algn="l" rtl="0">
              <a:lnSpc>
                <a:spcPct val="110000"/>
              </a:lnSpc>
              <a:spcBef>
                <a:spcPts val="0"/>
              </a:spcBef>
              <a:spcAft>
                <a:spcPts val="0"/>
              </a:spcAft>
              <a:buSzPts val="1800"/>
              <a:buChar char="▹"/>
            </a:pPr>
            <a:r>
              <a:rPr lang="en"/>
              <a:t>Cada unidade extra de informação em uma interface reduz sua visibilidade relativa, pois compete com as demais unidades de informação pela atenção do usuário.</a:t>
            </a:r>
            <a:endParaRPr/>
          </a:p>
        </p:txBody>
      </p:sp>
      <p:sp>
        <p:nvSpPr>
          <p:cNvPr id="249" name="Google Shape;249;p2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23</a:t>
            </a:fld>
            <a:endParaRPr/>
          </a:p>
        </p:txBody>
      </p:sp>
      <p:pic>
        <p:nvPicPr>
          <p:cNvPr id="257" name="Google Shape;257;p23"/>
          <p:cNvPicPr preferRelativeResize="0"/>
          <p:nvPr/>
        </p:nvPicPr>
        <p:blipFill rotWithShape="1">
          <a:blip r:embed="rId3">
            <a:alphaModFix/>
          </a:blip>
          <a:srcRect/>
          <a:stretch/>
        </p:blipFill>
        <p:spPr>
          <a:xfrm>
            <a:off x="1471613" y="754100"/>
            <a:ext cx="6200775" cy="3962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24</a:t>
            </a:fld>
            <a:endParaRPr/>
          </a:p>
        </p:txBody>
      </p:sp>
      <p:pic>
        <p:nvPicPr>
          <p:cNvPr id="264" name="Google Shape;264;p24"/>
          <p:cNvPicPr preferRelativeResize="0"/>
          <p:nvPr/>
        </p:nvPicPr>
        <p:blipFill rotWithShape="1">
          <a:blip r:embed="rId3">
            <a:alphaModFix/>
          </a:blip>
          <a:srcRect/>
          <a:stretch/>
        </p:blipFill>
        <p:spPr>
          <a:xfrm>
            <a:off x="1668624" y="855100"/>
            <a:ext cx="5806750" cy="37816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5"/>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Heurísticas de Nielsen</a:t>
            </a:r>
            <a:endParaRPr/>
          </a:p>
        </p:txBody>
      </p:sp>
      <p:sp>
        <p:nvSpPr>
          <p:cNvPr id="270" name="Google Shape;270;p25"/>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Font typeface="Barlow"/>
              <a:buChar char="▸"/>
            </a:pPr>
            <a:r>
              <a:rPr lang="en" b="1">
                <a:latin typeface="Barlow"/>
                <a:ea typeface="Barlow"/>
                <a:cs typeface="Barlow"/>
                <a:sym typeface="Barlow"/>
              </a:rPr>
              <a:t>9. Ajude os usuários a reconhecerem, diagnosticarem e se recuperarem de erros</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As mensagens de erro devem ser visíveis e expressas em linguagem simples (sem códigos indecifráveis);</a:t>
            </a:r>
            <a:endParaRPr/>
          </a:p>
          <a:p>
            <a:pPr marL="914400" lvl="1" indent="-342900" algn="l" rtl="0">
              <a:lnSpc>
                <a:spcPct val="110000"/>
              </a:lnSpc>
              <a:spcBef>
                <a:spcPts val="0"/>
              </a:spcBef>
              <a:spcAft>
                <a:spcPts val="0"/>
              </a:spcAft>
              <a:buSzPts val="1800"/>
              <a:buChar char="▹"/>
            </a:pPr>
            <a:r>
              <a:rPr lang="en"/>
              <a:t>Indicar precisamente o problema e sugerir uma solução de forma construtiva.</a:t>
            </a:r>
            <a:endParaRPr/>
          </a:p>
        </p:txBody>
      </p:sp>
      <p:sp>
        <p:nvSpPr>
          <p:cNvPr id="271" name="Google Shape;271;p2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26</a:t>
            </a:fld>
            <a:endParaRPr/>
          </a:p>
        </p:txBody>
      </p:sp>
      <p:pic>
        <p:nvPicPr>
          <p:cNvPr id="279" name="Google Shape;279;p26"/>
          <p:cNvPicPr preferRelativeResize="0"/>
          <p:nvPr/>
        </p:nvPicPr>
        <p:blipFill rotWithShape="1">
          <a:blip r:embed="rId3">
            <a:alphaModFix/>
          </a:blip>
          <a:srcRect/>
          <a:stretch/>
        </p:blipFill>
        <p:spPr>
          <a:xfrm>
            <a:off x="2410825" y="152400"/>
            <a:ext cx="4322350" cy="48387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7"/>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Heurísticas de Nielsen</a:t>
            </a:r>
            <a:endParaRPr/>
          </a:p>
        </p:txBody>
      </p:sp>
      <p:sp>
        <p:nvSpPr>
          <p:cNvPr id="285" name="Google Shape;285;p27"/>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Font typeface="Barlow"/>
              <a:buChar char="▸"/>
            </a:pPr>
            <a:r>
              <a:rPr lang="en" b="1">
                <a:latin typeface="Barlow"/>
                <a:ea typeface="Barlow"/>
                <a:cs typeface="Barlow"/>
                <a:sym typeface="Barlow"/>
              </a:rPr>
              <a:t>10. Ajuda e documentação</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É necessário oferecer ajuda e documentação de alta qualidade. </a:t>
            </a:r>
            <a:endParaRPr/>
          </a:p>
          <a:p>
            <a:pPr marL="914400" lvl="1" indent="-342900" algn="l" rtl="0">
              <a:lnSpc>
                <a:spcPct val="110000"/>
              </a:lnSpc>
              <a:spcBef>
                <a:spcPts val="0"/>
              </a:spcBef>
              <a:spcAft>
                <a:spcPts val="0"/>
              </a:spcAft>
              <a:buSzPts val="1800"/>
              <a:buChar char="▹"/>
            </a:pPr>
            <a:r>
              <a:rPr lang="en"/>
              <a:t>Tais informações devem ser facilmente encontradas, focadas na tarefa do usuário, enumerar passos concretos a serem realizados e não ser muito extensas.</a:t>
            </a:r>
            <a:endParaRPr/>
          </a:p>
        </p:txBody>
      </p:sp>
      <p:sp>
        <p:nvSpPr>
          <p:cNvPr id="286" name="Google Shape;286;p2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28</a:t>
            </a:fld>
            <a:endParaRPr/>
          </a:p>
        </p:txBody>
      </p:sp>
      <p:pic>
        <p:nvPicPr>
          <p:cNvPr id="294" name="Google Shape;294;p28"/>
          <p:cNvPicPr preferRelativeResize="0"/>
          <p:nvPr/>
        </p:nvPicPr>
        <p:blipFill rotWithShape="1">
          <a:blip r:embed="rId3">
            <a:alphaModFix/>
          </a:blip>
          <a:srcRect/>
          <a:stretch/>
        </p:blipFill>
        <p:spPr>
          <a:xfrm>
            <a:off x="2714625" y="428625"/>
            <a:ext cx="3714750" cy="42862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29"/>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Exemplo</a:t>
            </a:r>
            <a:endParaRPr/>
          </a:p>
        </p:txBody>
      </p:sp>
      <p:sp>
        <p:nvSpPr>
          <p:cNvPr id="300" name="Google Shape;300;p2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29</a:t>
            </a:fld>
            <a:endParaRPr/>
          </a:p>
        </p:txBody>
      </p:sp>
      <p:pic>
        <p:nvPicPr>
          <p:cNvPr id="302" name="Google Shape;302;p29"/>
          <p:cNvPicPr preferRelativeResize="0"/>
          <p:nvPr/>
        </p:nvPicPr>
        <p:blipFill rotWithShape="1">
          <a:blip r:embed="rId3">
            <a:alphaModFix/>
          </a:blip>
          <a:srcRect l="61794" t="19468" r="16517" b="52147"/>
          <a:stretch/>
        </p:blipFill>
        <p:spPr>
          <a:xfrm>
            <a:off x="2084888" y="2054500"/>
            <a:ext cx="4974223" cy="1974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3"/>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Inspeção</a:t>
            </a:r>
            <a:endParaRPr/>
          </a:p>
        </p:txBody>
      </p:sp>
      <p:sp>
        <p:nvSpPr>
          <p:cNvPr id="80" name="Google Shape;80;p3"/>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Font typeface="Barlow"/>
              <a:buChar char="▸"/>
            </a:pPr>
            <a:r>
              <a:rPr lang="en" b="1">
                <a:latin typeface="Barlow"/>
                <a:ea typeface="Barlow"/>
                <a:cs typeface="Barlow"/>
                <a:sym typeface="Barlow"/>
              </a:rPr>
              <a:t>Não envolvem a participação de usuários finais</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O avaliador se coloca no lugar do usuário enquanto examina (ou inspeciona) uma solução de IHC </a:t>
            </a:r>
            <a:endParaRPr/>
          </a:p>
          <a:p>
            <a:pPr marL="457200" lvl="0" indent="-342900" algn="l" rtl="0">
              <a:lnSpc>
                <a:spcPct val="110000"/>
              </a:lnSpc>
              <a:spcBef>
                <a:spcPts val="0"/>
              </a:spcBef>
              <a:spcAft>
                <a:spcPts val="0"/>
              </a:spcAft>
              <a:buSzPts val="1800"/>
              <a:buChar char="▸"/>
            </a:pPr>
            <a:r>
              <a:rPr lang="en"/>
              <a:t>Permite identificar:</a:t>
            </a:r>
            <a:endParaRPr/>
          </a:p>
          <a:p>
            <a:pPr marL="914400" lvl="1" indent="-342900" algn="l" rtl="0">
              <a:lnSpc>
                <a:spcPct val="110000"/>
              </a:lnSpc>
              <a:spcBef>
                <a:spcPts val="0"/>
              </a:spcBef>
              <a:spcAft>
                <a:spcPts val="0"/>
              </a:spcAft>
              <a:buSzPts val="1800"/>
              <a:buChar char="▹"/>
            </a:pPr>
            <a:r>
              <a:rPr lang="en" b="1">
                <a:latin typeface="Barlow"/>
                <a:ea typeface="Barlow"/>
                <a:cs typeface="Barlow"/>
                <a:sym typeface="Barlow"/>
              </a:rPr>
              <a:t>problemas que os usuários</a:t>
            </a:r>
            <a:r>
              <a:rPr lang="en"/>
              <a:t> </a:t>
            </a:r>
            <a:r>
              <a:rPr lang="en" b="1">
                <a:latin typeface="Barlow"/>
                <a:ea typeface="Barlow"/>
                <a:cs typeface="Barlow"/>
                <a:sym typeface="Barlow"/>
              </a:rPr>
              <a:t>podem vir a ter</a:t>
            </a:r>
            <a:r>
              <a:rPr lang="en"/>
              <a:t> quando interagirem com o sistema;</a:t>
            </a:r>
            <a:endParaRPr/>
          </a:p>
          <a:p>
            <a:pPr marL="914400" lvl="1" indent="-342900" algn="l" rtl="0">
              <a:lnSpc>
                <a:spcPct val="110000"/>
              </a:lnSpc>
              <a:spcBef>
                <a:spcPts val="0"/>
              </a:spcBef>
              <a:spcAft>
                <a:spcPts val="0"/>
              </a:spcAft>
              <a:buSzPts val="1800"/>
              <a:buChar char="▹"/>
            </a:pPr>
            <a:r>
              <a:rPr lang="en" b="1">
                <a:latin typeface="Barlow"/>
                <a:ea typeface="Barlow"/>
                <a:cs typeface="Barlow"/>
                <a:sym typeface="Barlow"/>
              </a:rPr>
              <a:t>formas de apoio</a:t>
            </a:r>
            <a:r>
              <a:rPr lang="en"/>
              <a:t> que o sistema oferece para ajudá-los a contornarem esses problemas.</a:t>
            </a:r>
            <a:endParaRPr/>
          </a:p>
          <a:p>
            <a:pPr marL="0" lvl="0" indent="0" algn="l" rtl="0">
              <a:lnSpc>
                <a:spcPct val="110000"/>
              </a:lnSpc>
              <a:spcBef>
                <a:spcPts val="600"/>
              </a:spcBef>
              <a:spcAft>
                <a:spcPts val="0"/>
              </a:spcAft>
              <a:buSzPts val="1800"/>
              <a:buNone/>
            </a:pPr>
            <a:endParaRPr b="1">
              <a:latin typeface="Barlow"/>
              <a:ea typeface="Barlow"/>
              <a:cs typeface="Barlow"/>
              <a:sym typeface="Barlow"/>
            </a:endParaRPr>
          </a:p>
        </p:txBody>
      </p:sp>
      <p:sp>
        <p:nvSpPr>
          <p:cNvPr id="81" name="Google Shape;81;p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3</a:t>
            </a:fld>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0"/>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Violação 1</a:t>
            </a:r>
            <a:endParaRPr/>
          </a:p>
        </p:txBody>
      </p:sp>
      <p:sp>
        <p:nvSpPr>
          <p:cNvPr id="308" name="Google Shape;308;p30"/>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23850" algn="l" rtl="0">
              <a:lnSpc>
                <a:spcPct val="110000"/>
              </a:lnSpc>
              <a:spcBef>
                <a:spcPts val="600"/>
              </a:spcBef>
              <a:spcAft>
                <a:spcPts val="0"/>
              </a:spcAft>
              <a:buSzPts val="1500"/>
              <a:buChar char="▸"/>
            </a:pPr>
            <a:r>
              <a:rPr lang="en" sz="1700" b="1">
                <a:latin typeface="Barlow"/>
                <a:ea typeface="Barlow"/>
                <a:cs typeface="Barlow"/>
                <a:sym typeface="Barlow"/>
              </a:rPr>
              <a:t>Visibilidade do estado do sistema, prevenção de erros. </a:t>
            </a:r>
            <a:r>
              <a:rPr lang="en" sz="1700"/>
              <a:t>O elemento secundário Cadastre-se tem mais destaque do que o elemento Confirmar. Isso pode levar o usuário a acionar o botão errado ou se perguntar se entrou corretamente na tela de login, e até mesmo voltar para a página anterior e repetir a operação de acesso a essa pagina.</a:t>
            </a:r>
            <a:endParaRPr sz="1700"/>
          </a:p>
          <a:p>
            <a:pPr marL="457200" lvl="0" indent="-323850" algn="l" rtl="0">
              <a:lnSpc>
                <a:spcPct val="110000"/>
              </a:lnSpc>
              <a:spcBef>
                <a:spcPts val="0"/>
              </a:spcBef>
              <a:spcAft>
                <a:spcPts val="0"/>
              </a:spcAft>
              <a:buSzPts val="1500"/>
              <a:buChar char="▸"/>
            </a:pPr>
            <a:r>
              <a:rPr lang="en" sz="1700" b="1">
                <a:latin typeface="Barlow"/>
                <a:ea typeface="Barlow"/>
                <a:cs typeface="Barlow"/>
                <a:sym typeface="Barlow"/>
              </a:rPr>
              <a:t>Local</a:t>
            </a:r>
            <a:r>
              <a:rPr lang="en" sz="1700"/>
              <a:t>: abaixo do formulário, apenas nessa tela.</a:t>
            </a:r>
            <a:endParaRPr sz="1700"/>
          </a:p>
          <a:p>
            <a:pPr marL="457200" lvl="0" indent="-323850" algn="l" rtl="0">
              <a:lnSpc>
                <a:spcPct val="110000"/>
              </a:lnSpc>
              <a:spcBef>
                <a:spcPts val="0"/>
              </a:spcBef>
              <a:spcAft>
                <a:spcPts val="0"/>
              </a:spcAft>
              <a:buSzPts val="1500"/>
              <a:buChar char="▸"/>
            </a:pPr>
            <a:r>
              <a:rPr lang="en" sz="1700" b="1">
                <a:latin typeface="Barlow"/>
                <a:ea typeface="Barlow"/>
                <a:cs typeface="Barlow"/>
                <a:sym typeface="Barlow"/>
              </a:rPr>
              <a:t>Severidade</a:t>
            </a:r>
            <a:r>
              <a:rPr lang="en" sz="1700"/>
              <a:t>: 3 (problema grande), pois o usuário pode acreditar que precisa se cadastrar a cada compra, ou que o sistema está com defeito, e com isso pode desistir de efetuar a compra atraves deste site.</a:t>
            </a:r>
            <a:endParaRPr sz="1700"/>
          </a:p>
          <a:p>
            <a:pPr marL="457200" lvl="0" indent="-323850" algn="l" rtl="0">
              <a:lnSpc>
                <a:spcPct val="110000"/>
              </a:lnSpc>
              <a:spcBef>
                <a:spcPts val="0"/>
              </a:spcBef>
              <a:spcAft>
                <a:spcPts val="0"/>
              </a:spcAft>
              <a:buSzPts val="1500"/>
              <a:buChar char="▸"/>
            </a:pPr>
            <a:r>
              <a:rPr lang="en" sz="1700" b="1">
                <a:latin typeface="Barlow"/>
                <a:ea typeface="Barlow"/>
                <a:cs typeface="Barlow"/>
                <a:sym typeface="Barlow"/>
              </a:rPr>
              <a:t>Recomendação</a:t>
            </a:r>
            <a:r>
              <a:rPr lang="en" sz="1700"/>
              <a:t>: destacar o botão primário (Confirmar) e reduzir a ênfase dos botões secundários (Cadastre-se e Esqueci senha). Considere modificar os botões secundários para links, mais afastados do botão primário do formulário.</a:t>
            </a:r>
            <a:endParaRPr sz="1700" b="1">
              <a:latin typeface="Barlow"/>
              <a:ea typeface="Barlow"/>
              <a:cs typeface="Barlow"/>
              <a:sym typeface="Barlow"/>
            </a:endParaRPr>
          </a:p>
        </p:txBody>
      </p:sp>
      <p:sp>
        <p:nvSpPr>
          <p:cNvPr id="309" name="Google Shape;309;p3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1"/>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Violação 2</a:t>
            </a:r>
            <a:endParaRPr/>
          </a:p>
        </p:txBody>
      </p:sp>
      <p:sp>
        <p:nvSpPr>
          <p:cNvPr id="316" name="Google Shape;316;p31"/>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Char char="▸"/>
            </a:pPr>
            <a:r>
              <a:rPr lang="en" b="1">
                <a:latin typeface="Barlow"/>
                <a:ea typeface="Barlow"/>
                <a:cs typeface="Barlow"/>
                <a:sym typeface="Barlow"/>
              </a:rPr>
              <a:t>Controle e liberdade do usuário. </a:t>
            </a:r>
            <a:r>
              <a:rPr lang="en"/>
              <a:t>Os usuários não têm a opção, através do website, de voltar a página anterior. Para isso, precisam utilizar o botão de volta do próprio navegador.</a:t>
            </a:r>
            <a:endParaRPr/>
          </a:p>
          <a:p>
            <a:pPr marL="457200" lvl="0" indent="-342900" algn="l" rtl="0">
              <a:lnSpc>
                <a:spcPct val="110000"/>
              </a:lnSpc>
              <a:spcBef>
                <a:spcPts val="0"/>
              </a:spcBef>
              <a:spcAft>
                <a:spcPts val="0"/>
              </a:spcAft>
              <a:buSzPts val="1800"/>
              <a:buChar char="▸"/>
            </a:pPr>
            <a:r>
              <a:rPr lang="en" b="1">
                <a:latin typeface="Barlow"/>
                <a:ea typeface="Barlow"/>
                <a:cs typeface="Barlow"/>
                <a:sym typeface="Barlow"/>
              </a:rPr>
              <a:t>Local</a:t>
            </a:r>
            <a:r>
              <a:rPr lang="en"/>
              <a:t>: ausência de um botão de volta em todos os formulários do site.</a:t>
            </a:r>
            <a:endParaRPr/>
          </a:p>
          <a:p>
            <a:pPr marL="457200" lvl="0" indent="-342900" algn="l" rtl="0">
              <a:lnSpc>
                <a:spcPct val="110000"/>
              </a:lnSpc>
              <a:spcBef>
                <a:spcPts val="0"/>
              </a:spcBef>
              <a:spcAft>
                <a:spcPts val="0"/>
              </a:spcAft>
              <a:buSzPts val="1800"/>
              <a:buChar char="▸"/>
            </a:pPr>
            <a:r>
              <a:rPr lang="en" b="1">
                <a:latin typeface="Barlow"/>
                <a:ea typeface="Barlow"/>
                <a:cs typeface="Barlow"/>
                <a:sym typeface="Barlow"/>
              </a:rPr>
              <a:t>Severidade</a:t>
            </a:r>
            <a:r>
              <a:rPr lang="en"/>
              <a:t>: 2 (problema pequeno). O usuário está acostumado a utilizar o botão de volta do navegador em outros sites, e perceberá que pode fazer isso sem perder o que tenha feito no site (e.g., itens colocados no carrinho de compras).</a:t>
            </a:r>
            <a:endParaRPr/>
          </a:p>
          <a:p>
            <a:pPr marL="457200" lvl="0" indent="-342900" algn="l" rtl="0">
              <a:lnSpc>
                <a:spcPct val="110000"/>
              </a:lnSpc>
              <a:spcBef>
                <a:spcPts val="0"/>
              </a:spcBef>
              <a:spcAft>
                <a:spcPts val="0"/>
              </a:spcAft>
              <a:buSzPts val="1800"/>
              <a:buChar char="▸"/>
            </a:pPr>
            <a:r>
              <a:rPr lang="en" b="1">
                <a:latin typeface="Barlow"/>
                <a:ea typeface="Barlow"/>
                <a:cs typeface="Barlow"/>
                <a:sym typeface="Barlow"/>
              </a:rPr>
              <a:t>Recomendação</a:t>
            </a:r>
            <a:r>
              <a:rPr lang="en"/>
              <a:t>: incluir um botão Voltar como botão secundário do formulário.</a:t>
            </a:r>
            <a:endParaRPr b="1">
              <a:latin typeface="Barlow"/>
              <a:ea typeface="Barlow"/>
              <a:cs typeface="Barlow"/>
              <a:sym typeface="Barlow"/>
            </a:endParaRPr>
          </a:p>
        </p:txBody>
      </p:sp>
      <p:sp>
        <p:nvSpPr>
          <p:cNvPr id="317" name="Google Shape;317;p3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2"/>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Violação 3</a:t>
            </a:r>
            <a:endParaRPr/>
          </a:p>
        </p:txBody>
      </p:sp>
      <p:sp>
        <p:nvSpPr>
          <p:cNvPr id="324" name="Google Shape;324;p32"/>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36550" algn="l" rtl="0">
              <a:lnSpc>
                <a:spcPct val="110000"/>
              </a:lnSpc>
              <a:spcBef>
                <a:spcPts val="600"/>
              </a:spcBef>
              <a:spcAft>
                <a:spcPts val="0"/>
              </a:spcAft>
              <a:buSzPts val="1700"/>
              <a:buChar char="▸"/>
            </a:pPr>
            <a:r>
              <a:rPr lang="en" sz="1900" b="1">
                <a:latin typeface="Barlow"/>
                <a:ea typeface="Barlow"/>
                <a:cs typeface="Barlow"/>
                <a:sym typeface="Barlow"/>
              </a:rPr>
              <a:t>Consistência e padronização, prevenção de erros.</a:t>
            </a:r>
            <a:r>
              <a:rPr lang="en" sz="1900"/>
              <a:t> Os campos de preenchimento alternativo (“Email:” e “ou CPF/CNPJ:") não estão claramente marcados, como de costume, por botões de opção (radio buttons). Como os usuários costumam seguir dicas visuais melhor do que instruções textuais, muitos preencherão os dois campos.</a:t>
            </a:r>
            <a:endParaRPr sz="1900"/>
          </a:p>
          <a:p>
            <a:pPr marL="457200" lvl="0" indent="-336550" algn="l" rtl="0">
              <a:lnSpc>
                <a:spcPct val="110000"/>
              </a:lnSpc>
              <a:spcBef>
                <a:spcPts val="0"/>
              </a:spcBef>
              <a:spcAft>
                <a:spcPts val="0"/>
              </a:spcAft>
              <a:buSzPts val="1700"/>
              <a:buChar char="▸"/>
            </a:pPr>
            <a:r>
              <a:rPr lang="en" sz="1900" b="1">
                <a:latin typeface="Barlow"/>
                <a:ea typeface="Barlow"/>
                <a:cs typeface="Barlow"/>
                <a:sym typeface="Barlow"/>
              </a:rPr>
              <a:t>Local</a:t>
            </a:r>
            <a:r>
              <a:rPr lang="en" sz="1900"/>
              <a:t>: formulário de login, campos “Email:" e “ou CPF/CNPJ:".</a:t>
            </a:r>
            <a:endParaRPr sz="1900"/>
          </a:p>
          <a:p>
            <a:pPr marL="457200" lvl="0" indent="-336550" algn="l" rtl="0">
              <a:lnSpc>
                <a:spcPct val="110000"/>
              </a:lnSpc>
              <a:spcBef>
                <a:spcPts val="0"/>
              </a:spcBef>
              <a:spcAft>
                <a:spcPts val="0"/>
              </a:spcAft>
              <a:buSzPts val="1700"/>
              <a:buChar char="▸"/>
            </a:pPr>
            <a:r>
              <a:rPr lang="en" sz="1900" b="1">
                <a:latin typeface="Barlow"/>
                <a:ea typeface="Barlow"/>
                <a:cs typeface="Barlow"/>
                <a:sym typeface="Barlow"/>
              </a:rPr>
              <a:t>Severidade</a:t>
            </a:r>
            <a:r>
              <a:rPr lang="en" sz="1900"/>
              <a:t>: 2 (problema pequeno). Apesar de ineficiente, o preenchimento dos dois campos não impede o usuário de efetuar o login.</a:t>
            </a:r>
            <a:endParaRPr sz="1900"/>
          </a:p>
          <a:p>
            <a:pPr marL="457200" lvl="0" indent="-336550" algn="l" rtl="0">
              <a:lnSpc>
                <a:spcPct val="110000"/>
              </a:lnSpc>
              <a:spcBef>
                <a:spcPts val="0"/>
              </a:spcBef>
              <a:spcAft>
                <a:spcPts val="0"/>
              </a:spcAft>
              <a:buSzPts val="1700"/>
              <a:buChar char="▸"/>
            </a:pPr>
            <a:r>
              <a:rPr lang="en" sz="1900" b="1">
                <a:latin typeface="Barlow"/>
                <a:ea typeface="Barlow"/>
                <a:cs typeface="Barlow"/>
                <a:sym typeface="Barlow"/>
              </a:rPr>
              <a:t>Recomendação</a:t>
            </a:r>
            <a:r>
              <a:rPr lang="en" sz="1900"/>
              <a:t>: identificar os campos alternativos por botões de opção, que devem ser automaticamente selecionados quando o usuário inicia a digitação no campo correspondente.</a:t>
            </a:r>
            <a:endParaRPr sz="1900"/>
          </a:p>
        </p:txBody>
      </p:sp>
      <p:sp>
        <p:nvSpPr>
          <p:cNvPr id="325" name="Google Shape;325;p32"/>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3"/>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Violação 4</a:t>
            </a:r>
            <a:endParaRPr/>
          </a:p>
        </p:txBody>
      </p:sp>
      <p:sp>
        <p:nvSpPr>
          <p:cNvPr id="332" name="Google Shape;332;p33"/>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Char char="▸"/>
            </a:pPr>
            <a:r>
              <a:rPr lang="en" b="1">
                <a:latin typeface="Barlow"/>
                <a:ea typeface="Barlow"/>
                <a:cs typeface="Barlow"/>
                <a:sym typeface="Barlow"/>
              </a:rPr>
              <a:t>Flexibilidade e eficiência de uso, consistência e padronização.</a:t>
            </a:r>
            <a:r>
              <a:rPr lang="en"/>
              <a:t> O usuário não tem a opção de pedir para o sistema se lembrar do seu e-mail ou mesmo manter seu login ativo, como ocorre em boa parte dos sites de comércio eletrônico.</a:t>
            </a:r>
            <a:endParaRPr/>
          </a:p>
          <a:p>
            <a:pPr marL="457200" lvl="0" indent="-342900" algn="l" rtl="0">
              <a:lnSpc>
                <a:spcPct val="110000"/>
              </a:lnSpc>
              <a:spcBef>
                <a:spcPts val="0"/>
              </a:spcBef>
              <a:spcAft>
                <a:spcPts val="0"/>
              </a:spcAft>
              <a:buSzPts val="1800"/>
              <a:buChar char="▸"/>
            </a:pPr>
            <a:r>
              <a:rPr lang="en" b="1">
                <a:latin typeface="Barlow"/>
                <a:ea typeface="Barlow"/>
                <a:cs typeface="Barlow"/>
                <a:sym typeface="Barlow"/>
              </a:rPr>
              <a:t>Local:</a:t>
            </a:r>
            <a:r>
              <a:rPr lang="en"/>
              <a:t> formulário de login, ausência de botões de seleção (checkboxes).</a:t>
            </a:r>
            <a:endParaRPr/>
          </a:p>
          <a:p>
            <a:pPr marL="457200" lvl="0" indent="-342900" algn="l" rtl="0">
              <a:lnSpc>
                <a:spcPct val="110000"/>
              </a:lnSpc>
              <a:spcBef>
                <a:spcPts val="0"/>
              </a:spcBef>
              <a:spcAft>
                <a:spcPts val="0"/>
              </a:spcAft>
              <a:buSzPts val="1800"/>
              <a:buChar char="▸"/>
            </a:pPr>
            <a:r>
              <a:rPr lang="en" b="1">
                <a:latin typeface="Barlow"/>
                <a:ea typeface="Barlow"/>
                <a:cs typeface="Barlow"/>
                <a:sym typeface="Barlow"/>
              </a:rPr>
              <a:t>Severidade:</a:t>
            </a:r>
            <a:r>
              <a:rPr lang="en"/>
              <a:t> 2 (problema pequeno) para usuários ocasionais; 3 (problema grande) para usuarios frequentes, que provavelmente darão preferência a websites que se lembrem deles.</a:t>
            </a:r>
            <a:endParaRPr/>
          </a:p>
          <a:p>
            <a:pPr marL="457200" lvl="0" indent="-342900" algn="l" rtl="0">
              <a:lnSpc>
                <a:spcPct val="110000"/>
              </a:lnSpc>
              <a:spcBef>
                <a:spcPts val="0"/>
              </a:spcBef>
              <a:spcAft>
                <a:spcPts val="0"/>
              </a:spcAft>
              <a:buSzPts val="1800"/>
              <a:buChar char="▸"/>
            </a:pPr>
            <a:r>
              <a:rPr lang="en" b="1">
                <a:latin typeface="Barlow"/>
                <a:ea typeface="Barlow"/>
                <a:cs typeface="Barlow"/>
                <a:sym typeface="Barlow"/>
              </a:rPr>
              <a:t>Recomendação</a:t>
            </a:r>
            <a:r>
              <a:rPr lang="en"/>
              <a:t>: oferecer um checkbox Lembrar dos meus dados e/ou um checkbox Manter meu login ativo por 15 dias.</a:t>
            </a:r>
            <a:endParaRPr b="1">
              <a:latin typeface="Barlow"/>
              <a:ea typeface="Barlow"/>
              <a:cs typeface="Barlow"/>
              <a:sym typeface="Barlow"/>
            </a:endParaRPr>
          </a:p>
        </p:txBody>
      </p:sp>
      <p:sp>
        <p:nvSpPr>
          <p:cNvPr id="333" name="Google Shape;333;p3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34</a:t>
            </a:fld>
            <a:endParaRPr/>
          </a:p>
        </p:txBody>
      </p:sp>
      <p:grpSp>
        <p:nvGrpSpPr>
          <p:cNvPr id="340" name="Google Shape;340;p34"/>
          <p:cNvGrpSpPr/>
          <p:nvPr/>
        </p:nvGrpSpPr>
        <p:grpSpPr>
          <a:xfrm>
            <a:off x="5410301" y="719490"/>
            <a:ext cx="3356124" cy="3829046"/>
            <a:chOff x="2602525" y="317054"/>
            <a:chExt cx="4174283" cy="4762495"/>
          </a:xfrm>
        </p:grpSpPr>
        <p:sp>
          <p:nvSpPr>
            <p:cNvPr id="341" name="Google Shape;341;p34"/>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2" name="Google Shape;342;p34"/>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3" name="Google Shape;343;p34"/>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4" name="Google Shape;344;p34"/>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5" name="Google Shape;345;p34"/>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6" name="Google Shape;346;p34"/>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7" name="Google Shape;347;p34"/>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8" name="Google Shape;348;p34"/>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9" name="Google Shape;349;p34"/>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0" name="Google Shape;350;p34"/>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1" name="Google Shape;351;p34"/>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2" name="Google Shape;352;p34"/>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3" name="Google Shape;353;p34"/>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4" name="Google Shape;354;p34"/>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5" name="Google Shape;355;p34"/>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6" name="Google Shape;356;p34"/>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7" name="Google Shape;357;p34"/>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8" name="Google Shape;358;p34"/>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9" name="Google Shape;359;p34"/>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0" name="Google Shape;360;p34"/>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1" name="Google Shape;361;p34"/>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2" name="Google Shape;362;p34"/>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3" name="Google Shape;363;p34"/>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4" name="Google Shape;364;p34"/>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5" name="Google Shape;365;p34"/>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6" name="Google Shape;366;p34"/>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7" name="Google Shape;367;p34"/>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8" name="Google Shape;368;p34"/>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9" name="Google Shape;369;p34"/>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0" name="Google Shape;370;p34"/>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1" name="Google Shape;371;p34"/>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2" name="Google Shape;372;p34"/>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3" name="Google Shape;373;p34"/>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4" name="Google Shape;374;p34"/>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5" name="Google Shape;375;p34"/>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6" name="Google Shape;376;p34"/>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7" name="Google Shape;377;p34"/>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8" name="Google Shape;378;p34"/>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9" name="Google Shape;379;p34"/>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411"/>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0" name="Google Shape;380;p34"/>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1" name="Google Shape;381;p34"/>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2" name="Google Shape;382;p34"/>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3" name="Google Shape;383;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4" name="Google Shape;384;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5" name="Google Shape;385;p34"/>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411"/>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6" name="Google Shape;386;p34"/>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7" name="Google Shape;387;p34"/>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8" name="Google Shape;388;p34"/>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9" name="Google Shape;389;p34"/>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0" name="Google Shape;390;p34"/>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1" name="Google Shape;391;p34"/>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2" name="Google Shape;392;p34"/>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3" name="Google Shape;393;p34"/>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4" name="Google Shape;394;p34"/>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5" name="Google Shape;395;p34"/>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6" name="Google Shape;396;p34"/>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7" name="Google Shape;397;p34"/>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98" name="Google Shape;398;p34"/>
            <p:cNvGrpSpPr/>
            <p:nvPr/>
          </p:nvGrpSpPr>
          <p:grpSpPr>
            <a:xfrm>
              <a:off x="2941619" y="3895613"/>
              <a:ext cx="483621" cy="510995"/>
              <a:chOff x="4345944" y="4626313"/>
              <a:chExt cx="483621" cy="510995"/>
            </a:xfrm>
          </p:grpSpPr>
          <p:grpSp>
            <p:nvGrpSpPr>
              <p:cNvPr id="399" name="Google Shape;399;p34"/>
              <p:cNvGrpSpPr/>
              <p:nvPr/>
            </p:nvGrpSpPr>
            <p:grpSpPr>
              <a:xfrm>
                <a:off x="4345944" y="4852987"/>
                <a:ext cx="474200" cy="284321"/>
                <a:chOff x="4345944" y="4852987"/>
                <a:chExt cx="474200" cy="284321"/>
              </a:xfrm>
            </p:grpSpPr>
            <p:sp>
              <p:nvSpPr>
                <p:cNvPr id="400" name="Google Shape;400;p34"/>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1" name="Google Shape;401;p34"/>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2" name="Google Shape;402;p34"/>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403" name="Google Shape;403;p34"/>
                <p:cNvGrpSpPr/>
                <p:nvPr/>
              </p:nvGrpSpPr>
              <p:grpSpPr>
                <a:xfrm>
                  <a:off x="4457040" y="4985575"/>
                  <a:ext cx="133724" cy="77247"/>
                  <a:chOff x="4457040" y="4985575"/>
                  <a:chExt cx="133724" cy="77247"/>
                </a:xfrm>
              </p:grpSpPr>
              <p:sp>
                <p:nvSpPr>
                  <p:cNvPr id="404" name="Google Shape;404;p34"/>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5" name="Google Shape;405;p34"/>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406" name="Google Shape;406;p34"/>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7" name="Google Shape;407;p34"/>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8" name="Google Shape;408;p34"/>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9" name="Google Shape;409;p34"/>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0" name="Google Shape;410;p34"/>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1" name="Google Shape;411;p34"/>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2" name="Google Shape;412;p34"/>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3" name="Google Shape;413;p34"/>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4" name="Google Shape;414;p34"/>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5" name="Google Shape;415;p34"/>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6" name="Google Shape;416;p34"/>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7" name="Google Shape;417;p34"/>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8" name="Google Shape;418;p34"/>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9" name="Google Shape;419;p34"/>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0" name="Google Shape;420;p34"/>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1" name="Google Shape;421;p34"/>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2" name="Google Shape;422;p34"/>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3" name="Google Shape;423;p34"/>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4" name="Google Shape;424;p34"/>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5" name="Google Shape;425;p34"/>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6" name="Google Shape;426;p34"/>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7" name="Google Shape;427;p34"/>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8" name="Google Shape;428;p34"/>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9" name="Google Shape;429;p34"/>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0" name="Google Shape;430;p34"/>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1" name="Google Shape;431;p34"/>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2" name="Google Shape;432;p34"/>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3" name="Google Shape;433;p34"/>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4" name="Google Shape;434;p34"/>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5" name="Google Shape;435;p34"/>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6" name="Google Shape;436;p34"/>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7" name="Google Shape;437;p34"/>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8" name="Google Shape;438;p34"/>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9" name="Google Shape;439;p34"/>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0" name="Google Shape;440;p34"/>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1" name="Google Shape;441;p34"/>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2" name="Google Shape;442;p34"/>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3" name="Google Shape;443;p34"/>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4" name="Google Shape;444;p34"/>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5" name="Google Shape;445;p34"/>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6" name="Google Shape;446;p34"/>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7" name="Google Shape;447;p34"/>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8" name="Google Shape;448;p34"/>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9" name="Google Shape;449;p34"/>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0" name="Google Shape;450;p34"/>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1" name="Google Shape;451;p34"/>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2" name="Google Shape;452;p34"/>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3" name="Google Shape;453;p34"/>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4" name="Google Shape;454;p34"/>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5" name="Google Shape;455;p34"/>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6" name="Google Shape;456;p34"/>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7" name="Google Shape;457;p34"/>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8" name="Google Shape;458;p34"/>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9" name="Google Shape;459;p34"/>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0" name="Google Shape;460;p34"/>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1" name="Google Shape;461;p34"/>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2" name="Google Shape;462;p34"/>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3" name="Google Shape;463;p34"/>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4" name="Google Shape;464;p34"/>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5" name="Google Shape;465;p34"/>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6" name="Google Shape;466;p34"/>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7" name="Google Shape;467;p34"/>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8" name="Google Shape;468;p34"/>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9" name="Google Shape;469;p34"/>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70" name="Google Shape;470;p34"/>
              <p:cNvGrpSpPr/>
              <p:nvPr/>
            </p:nvGrpSpPr>
            <p:grpSpPr>
              <a:xfrm>
                <a:off x="4543079" y="4626313"/>
                <a:ext cx="286486" cy="386884"/>
                <a:chOff x="4543079" y="4626313"/>
                <a:chExt cx="286486" cy="386884"/>
              </a:xfrm>
            </p:grpSpPr>
            <p:grpSp>
              <p:nvGrpSpPr>
                <p:cNvPr id="471" name="Google Shape;471;p34"/>
                <p:cNvGrpSpPr/>
                <p:nvPr/>
              </p:nvGrpSpPr>
              <p:grpSpPr>
                <a:xfrm>
                  <a:off x="4543079" y="4626313"/>
                  <a:ext cx="286486" cy="386884"/>
                  <a:chOff x="4543079" y="4626313"/>
                  <a:chExt cx="286486" cy="386884"/>
                </a:xfrm>
              </p:grpSpPr>
              <p:sp>
                <p:nvSpPr>
                  <p:cNvPr id="472" name="Google Shape;472;p34"/>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3" name="Google Shape;473;p34"/>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4" name="Google Shape;474;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5" name="Google Shape;475;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6" name="Google Shape;476;p34"/>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477" name="Google Shape;477;p34"/>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8" name="Google Shape;478;p34"/>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9" name="Google Shape;479;p34"/>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480" name="Google Shape;480;p34"/>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1" name="Google Shape;481;p34"/>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2" name="Google Shape;482;p34"/>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3" name="Google Shape;483;p34"/>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4" name="Google Shape;484;p34"/>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5" name="Google Shape;485;p34"/>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486" name="Google Shape;486;p34"/>
          <p:cNvSpPr txBox="1">
            <a:spLocks noGrp="1"/>
          </p:cNvSpPr>
          <p:nvPr>
            <p:ph type="ctrTitle" idx="4294967295"/>
          </p:nvPr>
        </p:nvSpPr>
        <p:spPr>
          <a:xfrm>
            <a:off x="685800" y="1202438"/>
            <a:ext cx="4343700" cy="8328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chemeClr val="accent2"/>
              </a:buClr>
              <a:buSzPts val="4800"/>
              <a:buFont typeface="Raleway SemiBold"/>
              <a:buNone/>
            </a:pPr>
            <a:r>
              <a:rPr lang="en" sz="7200" b="0" i="0" u="none" strike="noStrike" cap="none">
                <a:solidFill>
                  <a:schemeClr val="accent2"/>
                </a:solidFill>
                <a:latin typeface="Raleway SemiBold"/>
                <a:ea typeface="Raleway SemiBold"/>
                <a:cs typeface="Raleway SemiBold"/>
                <a:sym typeface="Raleway SemiBold"/>
              </a:rPr>
              <a:t>Dúvidas?</a:t>
            </a:r>
            <a:endParaRPr sz="7200" b="0" i="0" u="none" strike="noStrike" cap="none">
              <a:solidFill>
                <a:schemeClr val="accent2"/>
              </a:solidFill>
              <a:latin typeface="Raleway SemiBold"/>
              <a:ea typeface="Raleway SemiBold"/>
              <a:cs typeface="Raleway SemiBold"/>
              <a:sym typeface="Raleway SemiBo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5"/>
          <p:cNvSpPr txBox="1">
            <a:spLocks noGrp="1"/>
          </p:cNvSpPr>
          <p:nvPr>
            <p:ph type="title"/>
          </p:nvPr>
        </p:nvSpPr>
        <p:spPr>
          <a:xfrm>
            <a:off x="457200" y="605600"/>
            <a:ext cx="75969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Referências</a:t>
            </a:r>
            <a:endParaRPr/>
          </a:p>
        </p:txBody>
      </p:sp>
      <p:sp>
        <p:nvSpPr>
          <p:cNvPr id="492" name="Google Shape;492;p35"/>
          <p:cNvSpPr txBox="1">
            <a:spLocks noGrp="1"/>
          </p:cNvSpPr>
          <p:nvPr>
            <p:ph type="body" idx="1"/>
          </p:nvPr>
        </p:nvSpPr>
        <p:spPr>
          <a:xfrm>
            <a:off x="457200" y="1292150"/>
            <a:ext cx="8261700" cy="3851400"/>
          </a:xfrm>
          <a:prstGeom prst="rect">
            <a:avLst/>
          </a:prstGeom>
          <a:noFill/>
          <a:ln>
            <a:noFill/>
          </a:ln>
        </p:spPr>
        <p:txBody>
          <a:bodyPr spcFirstLastPara="1" wrap="square" lIns="0" tIns="0" rIns="0" bIns="0" anchor="t" anchorCtr="0">
            <a:noAutofit/>
          </a:bodyPr>
          <a:lstStyle/>
          <a:p>
            <a:pPr marL="457200" lvl="0" indent="-381000" algn="l" rtl="0">
              <a:lnSpc>
                <a:spcPct val="100000"/>
              </a:lnSpc>
              <a:spcBef>
                <a:spcPts val="0"/>
              </a:spcBef>
              <a:spcAft>
                <a:spcPts val="0"/>
              </a:spcAft>
              <a:buSzPts val="2400"/>
              <a:buChar char="▸"/>
            </a:pPr>
            <a:r>
              <a:rPr lang="en">
                <a:solidFill>
                  <a:srgbClr val="000000"/>
                </a:solidFill>
              </a:rPr>
              <a:t>Barbosa, S. D. J. e Da Silva, B. S. Interação Humano-Computador. Elsevier, Rio de Janeiro, 2010.</a:t>
            </a:r>
            <a:endParaRPr>
              <a:solidFill>
                <a:srgbClr val="000000"/>
              </a:solidFill>
            </a:endParaRPr>
          </a:p>
          <a:p>
            <a:pPr marL="0" lvl="0" indent="0" algn="l" rtl="0">
              <a:lnSpc>
                <a:spcPct val="100000"/>
              </a:lnSpc>
              <a:spcBef>
                <a:spcPts val="0"/>
              </a:spcBef>
              <a:spcAft>
                <a:spcPts val="0"/>
              </a:spcAft>
              <a:buSzPts val="1800"/>
              <a:buNone/>
            </a:pPr>
            <a:endParaRPr>
              <a:solidFill>
                <a:srgbClr val="000000"/>
              </a:solidFill>
            </a:endParaRPr>
          </a:p>
          <a:p>
            <a:pPr marL="0" lvl="0" indent="0" algn="l" rtl="0">
              <a:lnSpc>
                <a:spcPct val="100000"/>
              </a:lnSpc>
              <a:spcBef>
                <a:spcPts val="0"/>
              </a:spcBef>
              <a:spcAft>
                <a:spcPts val="0"/>
              </a:spcAft>
              <a:buSzPts val="1800"/>
              <a:buNone/>
            </a:pPr>
            <a:endParaRPr>
              <a:solidFill>
                <a:srgbClr val="000000"/>
              </a:solidFill>
            </a:endParaRPr>
          </a:p>
        </p:txBody>
      </p:sp>
      <p:sp>
        <p:nvSpPr>
          <p:cNvPr id="493" name="Google Shape;493;p3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35</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4"/>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Inspeção</a:t>
            </a:r>
            <a:endParaRPr/>
          </a:p>
        </p:txBody>
      </p:sp>
      <p:sp>
        <p:nvSpPr>
          <p:cNvPr id="88" name="Google Shape;88;p4"/>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Char char="▸"/>
            </a:pPr>
            <a:r>
              <a:rPr lang="en"/>
              <a:t>Um dos métodos de inspeção em IHC é a </a:t>
            </a:r>
            <a:r>
              <a:rPr lang="en" b="1">
                <a:latin typeface="Barlow"/>
                <a:ea typeface="Barlow"/>
                <a:cs typeface="Barlow"/>
                <a:sym typeface="Barlow"/>
              </a:rPr>
              <a:t>avaliação heurística;</a:t>
            </a:r>
            <a:endParaRPr/>
          </a:p>
          <a:p>
            <a:pPr marL="0" lvl="0" indent="0" algn="l" rtl="0">
              <a:lnSpc>
                <a:spcPct val="110000"/>
              </a:lnSpc>
              <a:spcBef>
                <a:spcPts val="600"/>
              </a:spcBef>
              <a:spcAft>
                <a:spcPts val="0"/>
              </a:spcAft>
              <a:buSzPts val="1800"/>
              <a:buNone/>
            </a:pPr>
            <a:endParaRPr b="1">
              <a:latin typeface="Barlow"/>
              <a:ea typeface="Barlow"/>
              <a:cs typeface="Barlow"/>
              <a:sym typeface="Barlow"/>
            </a:endParaRPr>
          </a:p>
        </p:txBody>
      </p:sp>
      <p:sp>
        <p:nvSpPr>
          <p:cNvPr id="89" name="Google Shape;89;p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4</a:t>
            </a:fld>
            <a:endParaRPr/>
          </a:p>
        </p:txBody>
      </p:sp>
      <p:pic>
        <p:nvPicPr>
          <p:cNvPr id="91" name="Google Shape;91;p4"/>
          <p:cNvPicPr preferRelativeResize="0"/>
          <p:nvPr/>
        </p:nvPicPr>
        <p:blipFill rotWithShape="1">
          <a:blip r:embed="rId3">
            <a:alphaModFix/>
          </a:blip>
          <a:srcRect/>
          <a:stretch/>
        </p:blipFill>
        <p:spPr>
          <a:xfrm>
            <a:off x="3263050" y="2350750"/>
            <a:ext cx="2580101" cy="2580101"/>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5"/>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Avaliação Heurística</a:t>
            </a:r>
            <a:endParaRPr/>
          </a:p>
        </p:txBody>
      </p:sp>
      <p:sp>
        <p:nvSpPr>
          <p:cNvPr id="97" name="Google Shape;97;p5"/>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Char char="▸"/>
            </a:pPr>
            <a:r>
              <a:rPr lang="en"/>
              <a:t>Método de avaliação de IHC criado para encontrar </a:t>
            </a:r>
            <a:r>
              <a:rPr lang="en" b="1">
                <a:latin typeface="Barlow"/>
                <a:ea typeface="Barlow"/>
                <a:cs typeface="Barlow"/>
                <a:sym typeface="Barlow"/>
              </a:rPr>
              <a:t>problemas de usabilidade</a:t>
            </a:r>
            <a:r>
              <a:rPr lang="en"/>
              <a:t> durante um processo de design iterativo;</a:t>
            </a:r>
            <a:endParaRPr/>
          </a:p>
          <a:p>
            <a:pPr marL="457200" lvl="0" indent="-342900" algn="l" rtl="0">
              <a:lnSpc>
                <a:spcPct val="110000"/>
              </a:lnSpc>
              <a:spcBef>
                <a:spcPts val="0"/>
              </a:spcBef>
              <a:spcAft>
                <a:spcPts val="0"/>
              </a:spcAft>
              <a:buSzPts val="1800"/>
              <a:buChar char="▸"/>
            </a:pPr>
            <a:r>
              <a:rPr lang="en"/>
              <a:t>Método </a:t>
            </a:r>
            <a:r>
              <a:rPr lang="en" b="1">
                <a:latin typeface="Barlow"/>
                <a:ea typeface="Barlow"/>
                <a:cs typeface="Barlow"/>
                <a:sym typeface="Barlow"/>
              </a:rPr>
              <a:t>simples</a:t>
            </a:r>
            <a:r>
              <a:rPr lang="en"/>
              <a:t>, </a:t>
            </a:r>
            <a:r>
              <a:rPr lang="en" b="1">
                <a:latin typeface="Barlow"/>
                <a:ea typeface="Barlow"/>
                <a:cs typeface="Barlow"/>
                <a:sym typeface="Barlow"/>
              </a:rPr>
              <a:t>rápido </a:t>
            </a:r>
            <a:r>
              <a:rPr lang="en"/>
              <a:t>e de </a:t>
            </a:r>
            <a:r>
              <a:rPr lang="en" b="1">
                <a:latin typeface="Barlow"/>
                <a:ea typeface="Barlow"/>
                <a:cs typeface="Barlow"/>
                <a:sym typeface="Barlow"/>
              </a:rPr>
              <a:t>baixo custo</a:t>
            </a:r>
            <a:r>
              <a:rPr lang="en"/>
              <a:t> para avaliar IHC, quando comparado aos métodos empíricos;</a:t>
            </a:r>
            <a:endParaRPr/>
          </a:p>
          <a:p>
            <a:pPr marL="457200" lvl="0" indent="-342900" algn="l" rtl="0">
              <a:lnSpc>
                <a:spcPct val="110000"/>
              </a:lnSpc>
              <a:spcBef>
                <a:spcPts val="0"/>
              </a:spcBef>
              <a:spcAft>
                <a:spcPts val="0"/>
              </a:spcAft>
              <a:buSzPts val="1800"/>
              <a:buChar char="▸"/>
            </a:pPr>
            <a:r>
              <a:rPr lang="en"/>
              <a:t>Utiliza um </a:t>
            </a:r>
            <a:r>
              <a:rPr lang="en" b="1">
                <a:latin typeface="Barlow"/>
                <a:ea typeface="Barlow"/>
                <a:cs typeface="Barlow"/>
                <a:sym typeface="Barlow"/>
              </a:rPr>
              <a:t>conjunto de heurísticas de usabilidade</a:t>
            </a:r>
            <a:r>
              <a:rPr lang="en"/>
              <a:t>, que descrevem características desejáveis da interação e da interface;</a:t>
            </a:r>
            <a:endParaRPr/>
          </a:p>
          <a:p>
            <a:pPr marL="457200" lvl="0" indent="-342900" algn="l" rtl="0">
              <a:lnSpc>
                <a:spcPct val="110000"/>
              </a:lnSpc>
              <a:spcBef>
                <a:spcPts val="0"/>
              </a:spcBef>
              <a:spcAft>
                <a:spcPts val="0"/>
              </a:spcAft>
              <a:buSzPts val="1800"/>
              <a:buChar char="▸"/>
            </a:pPr>
            <a:r>
              <a:rPr lang="en" b="1">
                <a:latin typeface="Barlow"/>
                <a:ea typeface="Barlow"/>
                <a:cs typeface="Barlow"/>
                <a:sym typeface="Barlow"/>
              </a:rPr>
              <a:t>Nielsen </a:t>
            </a:r>
            <a:r>
              <a:rPr lang="en"/>
              <a:t>propõem um conjunto de inicial de 10 heurísticas, que pode ser complementado conforme o avaliador julgar necessário.</a:t>
            </a:r>
            <a:endParaRPr/>
          </a:p>
          <a:p>
            <a:pPr marL="914400" lvl="1" indent="-342900" algn="l" rtl="0">
              <a:lnSpc>
                <a:spcPct val="110000"/>
              </a:lnSpc>
              <a:spcBef>
                <a:spcPts val="0"/>
              </a:spcBef>
              <a:spcAft>
                <a:spcPts val="0"/>
              </a:spcAft>
              <a:buSzPts val="1800"/>
              <a:buChar char="▹"/>
            </a:pPr>
            <a:r>
              <a:rPr lang="en"/>
              <a:t>Heurísticas de Nielsen.</a:t>
            </a:r>
            <a:endParaRPr/>
          </a:p>
          <a:p>
            <a:pPr marL="457200" lvl="0" indent="0" algn="l" rtl="0">
              <a:lnSpc>
                <a:spcPct val="110000"/>
              </a:lnSpc>
              <a:spcBef>
                <a:spcPts val="600"/>
              </a:spcBef>
              <a:spcAft>
                <a:spcPts val="0"/>
              </a:spcAft>
              <a:buSzPts val="1800"/>
              <a:buNone/>
            </a:pPr>
            <a:endParaRPr/>
          </a:p>
          <a:p>
            <a:pPr marL="0" lvl="0" indent="0" algn="l" rtl="0">
              <a:lnSpc>
                <a:spcPct val="110000"/>
              </a:lnSpc>
              <a:spcBef>
                <a:spcPts val="600"/>
              </a:spcBef>
              <a:spcAft>
                <a:spcPts val="0"/>
              </a:spcAft>
              <a:buSzPts val="1800"/>
              <a:buNone/>
            </a:pPr>
            <a:endParaRPr/>
          </a:p>
        </p:txBody>
      </p:sp>
      <p:sp>
        <p:nvSpPr>
          <p:cNvPr id="98" name="Google Shape;98;p5"/>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5</a:t>
            </a:fld>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6"/>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Heurísticas de Nielsen</a:t>
            </a:r>
            <a:endParaRPr/>
          </a:p>
        </p:txBody>
      </p:sp>
      <p:sp>
        <p:nvSpPr>
          <p:cNvPr id="105" name="Google Shape;105;p6"/>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Font typeface="Barlow"/>
              <a:buChar char="▸"/>
            </a:pPr>
            <a:r>
              <a:rPr lang="en" b="1">
                <a:latin typeface="Barlow"/>
                <a:ea typeface="Barlow"/>
                <a:cs typeface="Barlow"/>
                <a:sym typeface="Barlow"/>
              </a:rPr>
              <a:t>1. Visibilidade do estado do sistema</a:t>
            </a:r>
            <a:endParaRPr/>
          </a:p>
          <a:p>
            <a:pPr marL="914400" lvl="1" indent="-342900" algn="l" rtl="0">
              <a:lnSpc>
                <a:spcPct val="110000"/>
              </a:lnSpc>
              <a:spcBef>
                <a:spcPts val="0"/>
              </a:spcBef>
              <a:spcAft>
                <a:spcPts val="0"/>
              </a:spcAft>
              <a:buSzPts val="1800"/>
              <a:buFont typeface="Barlow"/>
              <a:buChar char="▹"/>
            </a:pPr>
            <a:r>
              <a:rPr lang="en"/>
              <a:t>O sistema deve sempre manter os usuários informados sobre o que está acontecendo através de feedback (resposta às ações do usuário) adequado e no tempo certo.</a:t>
            </a:r>
            <a:endParaRPr/>
          </a:p>
        </p:txBody>
      </p:sp>
      <p:sp>
        <p:nvSpPr>
          <p:cNvPr id="106" name="Google Shape;106;p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6</a:t>
            </a:fld>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7"/>
          <p:cNvSpPr txBox="1">
            <a:spLocks noGrp="1"/>
          </p:cNvSpPr>
          <p:nvPr>
            <p:ph type="body" idx="1"/>
          </p:nvPr>
        </p:nvSpPr>
        <p:spPr>
          <a:xfrm>
            <a:off x="476100" y="3965925"/>
            <a:ext cx="8191800" cy="1103100"/>
          </a:xfrm>
          <a:prstGeom prst="rect">
            <a:avLst/>
          </a:prstGeom>
          <a:noFill/>
          <a:ln>
            <a:noFill/>
          </a:ln>
        </p:spPr>
        <p:txBody>
          <a:bodyPr spcFirstLastPara="1" wrap="square" lIns="0" tIns="0" rIns="0" bIns="0" anchor="t" anchorCtr="0">
            <a:noAutofit/>
          </a:bodyPr>
          <a:lstStyle/>
          <a:p>
            <a:pPr marL="0" lvl="0" indent="0" algn="ctr" rtl="0">
              <a:lnSpc>
                <a:spcPct val="110000"/>
              </a:lnSpc>
              <a:spcBef>
                <a:spcPts val="600"/>
              </a:spcBef>
              <a:spcAft>
                <a:spcPts val="0"/>
              </a:spcAft>
              <a:buSzPts val="1800"/>
              <a:buNone/>
            </a:pPr>
            <a:r>
              <a:rPr lang="en" sz="1600" b="1">
                <a:latin typeface="Barlow"/>
                <a:ea typeface="Barlow"/>
                <a:cs typeface="Barlow"/>
                <a:sym typeface="Barlow"/>
              </a:rPr>
              <a:t>Alterar a cor e adicionar uma marca de seleção aos botões em uma tela de seleção comunica que o sistema registrou as escolhas do usuário (à esquerda). Os indicadores de progresso garantem ao usuário que uma espera mais longa é normal e que o sistema ainda está funcionando (à direita).</a:t>
            </a:r>
            <a:endParaRPr sz="1600" b="1">
              <a:latin typeface="Barlow"/>
              <a:ea typeface="Barlow"/>
              <a:cs typeface="Barlow"/>
              <a:sym typeface="Barlow"/>
            </a:endParaRPr>
          </a:p>
        </p:txBody>
      </p:sp>
      <p:sp>
        <p:nvSpPr>
          <p:cNvPr id="113" name="Google Shape;113;p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7</a:t>
            </a:fld>
            <a:endParaRPr/>
          </a:p>
        </p:txBody>
      </p:sp>
      <p:pic>
        <p:nvPicPr>
          <p:cNvPr id="115" name="Google Shape;115;p7" descr="2 screenshot examples of communicating system status through feedback"/>
          <p:cNvPicPr preferRelativeResize="0"/>
          <p:nvPr/>
        </p:nvPicPr>
        <p:blipFill rotWithShape="1">
          <a:blip r:embed="rId3">
            <a:alphaModFix/>
          </a:blip>
          <a:srcRect/>
          <a:stretch/>
        </p:blipFill>
        <p:spPr>
          <a:xfrm>
            <a:off x="2313875" y="76200"/>
            <a:ext cx="4516252" cy="3889725"/>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8"/>
          <p:cNvSpPr txBox="1">
            <a:spLocks noGrp="1"/>
          </p:cNvSpPr>
          <p:nvPr>
            <p:ph type="title"/>
          </p:nvPr>
        </p:nvSpPr>
        <p:spPr>
          <a:xfrm>
            <a:off x="457200" y="605600"/>
            <a:ext cx="8766600" cy="10827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SzPts val="4800"/>
              <a:buNone/>
            </a:pPr>
            <a:r>
              <a:rPr lang="en"/>
              <a:t>Heurísticas de Nielsen</a:t>
            </a:r>
            <a:endParaRPr/>
          </a:p>
        </p:txBody>
      </p:sp>
      <p:sp>
        <p:nvSpPr>
          <p:cNvPr id="121" name="Google Shape;121;p8"/>
          <p:cNvSpPr txBox="1">
            <a:spLocks noGrp="1"/>
          </p:cNvSpPr>
          <p:nvPr>
            <p:ph type="body" idx="1"/>
          </p:nvPr>
        </p:nvSpPr>
        <p:spPr>
          <a:xfrm>
            <a:off x="457200" y="1292150"/>
            <a:ext cx="8191800" cy="3505800"/>
          </a:xfrm>
          <a:prstGeom prst="rect">
            <a:avLst/>
          </a:prstGeom>
          <a:noFill/>
          <a:ln>
            <a:noFill/>
          </a:ln>
        </p:spPr>
        <p:txBody>
          <a:bodyPr spcFirstLastPara="1" wrap="square" lIns="0" tIns="0" rIns="0" bIns="0" anchor="t" anchorCtr="0">
            <a:noAutofit/>
          </a:bodyPr>
          <a:lstStyle/>
          <a:p>
            <a:pPr marL="457200" lvl="0" indent="-342900" algn="l" rtl="0">
              <a:lnSpc>
                <a:spcPct val="110000"/>
              </a:lnSpc>
              <a:spcBef>
                <a:spcPts val="600"/>
              </a:spcBef>
              <a:spcAft>
                <a:spcPts val="0"/>
              </a:spcAft>
              <a:buSzPts val="1800"/>
              <a:buFont typeface="Barlow"/>
              <a:buChar char="▸"/>
            </a:pPr>
            <a:r>
              <a:rPr lang="en" b="1">
                <a:latin typeface="Barlow"/>
                <a:ea typeface="Barlow"/>
                <a:cs typeface="Barlow"/>
                <a:sym typeface="Barlow"/>
              </a:rPr>
              <a:t>2. Correspondência entre o sistema e o mundo real</a:t>
            </a:r>
            <a:endParaRPr b="1">
              <a:latin typeface="Barlow"/>
              <a:ea typeface="Barlow"/>
              <a:cs typeface="Barlow"/>
              <a:sym typeface="Barlow"/>
            </a:endParaRPr>
          </a:p>
          <a:p>
            <a:pPr marL="914400" lvl="1" indent="-342900" algn="l" rtl="0">
              <a:lnSpc>
                <a:spcPct val="110000"/>
              </a:lnSpc>
              <a:spcBef>
                <a:spcPts val="0"/>
              </a:spcBef>
              <a:spcAft>
                <a:spcPts val="0"/>
              </a:spcAft>
              <a:buSzPts val="1800"/>
              <a:buChar char="▹"/>
            </a:pPr>
            <a:r>
              <a:rPr lang="en"/>
              <a:t>O sistema deve utilizar palavras, expressões e conceitos que são familiares aos usuários, em vez de utilizar termos orientados ao sistema ou jargão dos desenvolvedores.</a:t>
            </a:r>
            <a:endParaRPr/>
          </a:p>
          <a:p>
            <a:pPr marL="914400" lvl="1" indent="-342900" algn="l" rtl="0">
              <a:lnSpc>
                <a:spcPct val="110000"/>
              </a:lnSpc>
              <a:spcBef>
                <a:spcPts val="0"/>
              </a:spcBef>
              <a:spcAft>
                <a:spcPts val="0"/>
              </a:spcAft>
              <a:buSzPts val="1800"/>
              <a:buChar char="▹"/>
            </a:pPr>
            <a:r>
              <a:rPr lang="en"/>
              <a:t>O designer deve seguir as convenções do mundo real, fazendo com que a informação apareça em uma ordem natural e lógica, conforme esperado pelos usuários.</a:t>
            </a:r>
            <a:endParaRPr/>
          </a:p>
        </p:txBody>
      </p:sp>
      <p:sp>
        <p:nvSpPr>
          <p:cNvPr id="122" name="Google Shape;122;p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8</a:t>
            </a:fld>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9"/>
          <p:cNvSpPr txBox="1">
            <a:spLocks noGrp="1"/>
          </p:cNvSpPr>
          <p:nvPr>
            <p:ph type="body" idx="1"/>
          </p:nvPr>
        </p:nvSpPr>
        <p:spPr>
          <a:xfrm>
            <a:off x="476100" y="3965925"/>
            <a:ext cx="8191800" cy="1103100"/>
          </a:xfrm>
          <a:prstGeom prst="rect">
            <a:avLst/>
          </a:prstGeom>
          <a:noFill/>
          <a:ln>
            <a:noFill/>
          </a:ln>
        </p:spPr>
        <p:txBody>
          <a:bodyPr spcFirstLastPara="1" wrap="square" lIns="0" tIns="0" rIns="0" bIns="0" anchor="t" anchorCtr="0">
            <a:noAutofit/>
          </a:bodyPr>
          <a:lstStyle/>
          <a:p>
            <a:pPr marL="0" lvl="0" indent="0" algn="ctr" rtl="0">
              <a:lnSpc>
                <a:spcPct val="110000"/>
              </a:lnSpc>
              <a:spcBef>
                <a:spcPts val="600"/>
              </a:spcBef>
              <a:spcAft>
                <a:spcPts val="0"/>
              </a:spcAft>
              <a:buSzPts val="1800"/>
              <a:buNone/>
            </a:pPr>
            <a:r>
              <a:rPr lang="en" sz="1600" b="1">
                <a:latin typeface="Barlow"/>
                <a:ea typeface="Barlow"/>
                <a:cs typeface="Barlow"/>
                <a:sym typeface="Barlow"/>
              </a:rPr>
              <a:t>Os elementos da interface do usuário em um aplicativo de bússola (à esquerda) são semelhantes a uma bússola no mundo real (à direita) e facilitam para os usuários entenderem o uso e a função do aplicativo.</a:t>
            </a:r>
            <a:endParaRPr sz="1600" b="1">
              <a:latin typeface="Barlow"/>
              <a:ea typeface="Barlow"/>
              <a:cs typeface="Barlow"/>
              <a:sym typeface="Barlow"/>
            </a:endParaRPr>
          </a:p>
          <a:p>
            <a:pPr marL="0" lvl="0" indent="0" algn="l" rtl="0">
              <a:lnSpc>
                <a:spcPct val="110000"/>
              </a:lnSpc>
              <a:spcBef>
                <a:spcPts val="600"/>
              </a:spcBef>
              <a:spcAft>
                <a:spcPts val="0"/>
              </a:spcAft>
              <a:buSzPts val="1800"/>
              <a:buNone/>
            </a:pPr>
            <a:endParaRPr sz="1600" b="1">
              <a:latin typeface="Barlow"/>
              <a:ea typeface="Barlow"/>
              <a:cs typeface="Barlow"/>
              <a:sym typeface="Barlow"/>
            </a:endParaRPr>
          </a:p>
        </p:txBody>
      </p:sp>
      <p:sp>
        <p:nvSpPr>
          <p:cNvPr id="129" name="Google Shape;129;p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200"/>
              <a:buNone/>
            </a:pPr>
            <a:fld id="{00000000-1234-1234-1234-123412341234}" type="slidenum">
              <a:rPr lang="en"/>
              <a:t>9</a:t>
            </a:fld>
            <a:endParaRPr/>
          </a:p>
        </p:txBody>
      </p:sp>
      <p:pic>
        <p:nvPicPr>
          <p:cNvPr id="131" name="Google Shape;131;p9" descr="Compass app and in real life"/>
          <p:cNvPicPr preferRelativeResize="0"/>
          <p:nvPr/>
        </p:nvPicPr>
        <p:blipFill rotWithShape="1">
          <a:blip r:embed="rId3">
            <a:alphaModFix/>
          </a:blip>
          <a:srcRect/>
          <a:stretch/>
        </p:blipFill>
        <p:spPr>
          <a:xfrm>
            <a:off x="2412000" y="182100"/>
            <a:ext cx="4320000" cy="3708176"/>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TotalTime>
  <Words>1633</Words>
  <Application>Microsoft Office PowerPoint</Application>
  <PresentationFormat>Apresentação na tela (16:9)</PresentationFormat>
  <Paragraphs>153</Paragraphs>
  <Slides>35</Slides>
  <Notes>35</Notes>
  <HiddenSlides>0</HiddenSlides>
  <MMClips>0</MMClips>
  <ScaleCrop>false</ScaleCrop>
  <HeadingPairs>
    <vt:vector size="6" baseType="variant">
      <vt:variant>
        <vt:lpstr>Fontes usadas</vt:lpstr>
      </vt:variant>
      <vt:variant>
        <vt:i4>8</vt:i4>
      </vt:variant>
      <vt:variant>
        <vt:lpstr>Tema</vt:lpstr>
      </vt:variant>
      <vt:variant>
        <vt:i4>1</vt:i4>
      </vt:variant>
      <vt:variant>
        <vt:lpstr>Títulos de slides</vt:lpstr>
      </vt:variant>
      <vt:variant>
        <vt:i4>35</vt:i4>
      </vt:variant>
    </vt:vector>
  </HeadingPairs>
  <TitlesOfParts>
    <vt:vector size="44" baseType="lpstr">
      <vt:lpstr>Raleway SemiBold</vt:lpstr>
      <vt:lpstr>Book Antiqua</vt:lpstr>
      <vt:lpstr>Barlow Light</vt:lpstr>
      <vt:lpstr>Calibri</vt:lpstr>
      <vt:lpstr>Roboto</vt:lpstr>
      <vt:lpstr>Barlow</vt:lpstr>
      <vt:lpstr>Raleway</vt:lpstr>
      <vt:lpstr>Arial</vt:lpstr>
      <vt:lpstr>Gaoler template</vt:lpstr>
      <vt:lpstr>Métodos de Avaliação de IHC - Avaliação Heurística</vt:lpstr>
      <vt:lpstr>Métodos de avaliação</vt:lpstr>
      <vt:lpstr>Inspeção</vt:lpstr>
      <vt:lpstr>Inspeção</vt:lpstr>
      <vt:lpstr>Avaliação Heurística</vt:lpstr>
      <vt:lpstr>Heurísticas de Nielsen</vt:lpstr>
      <vt:lpstr>Apresentação do PowerPoint</vt:lpstr>
      <vt:lpstr>Heurísticas de Nielsen</vt:lpstr>
      <vt:lpstr>Apresentação do PowerPoint</vt:lpstr>
      <vt:lpstr>Apresentação do PowerPoint</vt:lpstr>
      <vt:lpstr>Heurísticas de Nielsen</vt:lpstr>
      <vt:lpstr>Apresentação do PowerPoint</vt:lpstr>
      <vt:lpstr>Apresentação do PowerPoint</vt:lpstr>
      <vt:lpstr>Heurísticas de Nielsen</vt:lpstr>
      <vt:lpstr>Heurísticas de Nielsen</vt:lpstr>
      <vt:lpstr>Apresentação do PowerPoint</vt:lpstr>
      <vt:lpstr>Apresentação do PowerPoint</vt:lpstr>
      <vt:lpstr>Heurísticas de Nielsen</vt:lpstr>
      <vt:lpstr>Apresentação do PowerPoint</vt:lpstr>
      <vt:lpstr>Heurísticas de Nielsen</vt:lpstr>
      <vt:lpstr>Apresentação do PowerPoint</vt:lpstr>
      <vt:lpstr>Heurísticas de Nielsen</vt:lpstr>
      <vt:lpstr>Apresentação do PowerPoint</vt:lpstr>
      <vt:lpstr>Apresentação do PowerPoint</vt:lpstr>
      <vt:lpstr>Heurísticas de Nielsen</vt:lpstr>
      <vt:lpstr>Apresentação do PowerPoint</vt:lpstr>
      <vt:lpstr>Heurísticas de Nielsen</vt:lpstr>
      <vt:lpstr>Apresentação do PowerPoint</vt:lpstr>
      <vt:lpstr>Exemplo</vt:lpstr>
      <vt:lpstr>Violação 1</vt:lpstr>
      <vt:lpstr>Violação 2</vt:lpstr>
      <vt:lpstr>Violação 3</vt:lpstr>
      <vt:lpstr>Violação 4</vt:lpstr>
      <vt:lpstr>Dúvidas?</vt:lpstr>
      <vt:lpstr>Referências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Métodos de Avaliação de IHC - Avaliação Heurística</dc:title>
  <cp:lastModifiedBy>Professor</cp:lastModifiedBy>
  <cp:revision>2</cp:revision>
  <dcterms:modified xsi:type="dcterms:W3CDTF">2025-05-15T23:10:18Z</dcterms:modified>
</cp:coreProperties>
</file>